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61" r:id="rId2"/>
    <p:sldId id="268" r:id="rId3"/>
    <p:sldId id="269" r:id="rId4"/>
    <p:sldId id="270" r:id="rId5"/>
    <p:sldId id="266" r:id="rId6"/>
    <p:sldId id="267" r:id="rId7"/>
    <p:sldId id="265" r:id="rId8"/>
    <p:sldId id="271" r:id="rId9"/>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8217"/>
    <a:srgbClr val="2DF34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6077" autoAdjust="0"/>
    <p:restoredTop sz="94660"/>
  </p:normalViewPr>
  <p:slideViewPr>
    <p:cSldViewPr>
      <p:cViewPr>
        <p:scale>
          <a:sx n="70" d="100"/>
          <a:sy n="70" d="100"/>
        </p:scale>
        <p:origin x="-1824" y="45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3101ED-D8D0-4876-AE9C-A955B6A46238}" type="datetimeFigureOut">
              <a:rPr lang="en-US" smtClean="0"/>
              <a:pPr/>
              <a:t>6/19/2017</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05CAD6-F22E-43A0-8FF3-EE882BB4316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0"/>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7"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21"/>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7"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2"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1"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1"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9" y="364070"/>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2" y="1913470"/>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4"/>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7"/>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6/19/2017</a:t>
            </a:fld>
            <a:endParaRPr lang="en-US"/>
          </a:p>
        </p:txBody>
      </p:sp>
      <p:sp>
        <p:nvSpPr>
          <p:cNvPr id="5" name="Footer Placeholder 4"/>
          <p:cNvSpPr>
            <a:spLocks noGrp="1"/>
          </p:cNvSpPr>
          <p:nvPr>
            <p:ph type="ftr" sz="quarter" idx="3"/>
          </p:nvPr>
        </p:nvSpPr>
        <p:spPr>
          <a:xfrm>
            <a:off x="2343150" y="8475137"/>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7"/>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3afb0f96eccb92f11a556ac25b545461.jpg"/>
          <p:cNvPicPr>
            <a:picLocks noChangeAspect="1"/>
          </p:cNvPicPr>
          <p:nvPr/>
        </p:nvPicPr>
        <p:blipFill>
          <a:blip r:embed="rId2"/>
          <a:stretch>
            <a:fillRect/>
          </a:stretch>
        </p:blipFill>
        <p:spPr>
          <a:xfrm>
            <a:off x="0" y="0"/>
            <a:ext cx="6858000" cy="2857500"/>
          </a:xfrm>
          <a:prstGeom prst="rect">
            <a:avLst/>
          </a:prstGeom>
        </p:spPr>
      </p:pic>
      <p:sp>
        <p:nvSpPr>
          <p:cNvPr id="2" name="Title 1"/>
          <p:cNvSpPr>
            <a:spLocks noGrp="1"/>
          </p:cNvSpPr>
          <p:nvPr>
            <p:ph type="title"/>
          </p:nvPr>
        </p:nvSpPr>
        <p:spPr>
          <a:xfrm>
            <a:off x="0" y="0"/>
            <a:ext cx="3200400" cy="1143000"/>
          </a:xfrm>
        </p:spPr>
        <p:txBody>
          <a:bodyPr>
            <a:noAutofit/>
          </a:bodyPr>
          <a:lstStyle/>
          <a:p>
            <a:pPr algn="l"/>
            <a:r>
              <a:rPr lang="en-US" sz="6000" b="1" dirty="0" err="1" smtClean="0">
                <a:solidFill>
                  <a:srgbClr val="2DF345"/>
                </a:solidFill>
              </a:rPr>
              <a:t>Udaan</a:t>
            </a:r>
            <a:r>
              <a:rPr lang="en-US" sz="6000" b="1" dirty="0" smtClean="0">
                <a:solidFill>
                  <a:srgbClr val="2DF345"/>
                </a:solidFill>
              </a:rPr>
              <a:t>...</a:t>
            </a:r>
            <a:endParaRPr lang="en-US" sz="6000" b="1" dirty="0">
              <a:solidFill>
                <a:srgbClr val="2DF345"/>
              </a:solidFill>
            </a:endParaRPr>
          </a:p>
        </p:txBody>
      </p:sp>
      <p:sp>
        <p:nvSpPr>
          <p:cNvPr id="3" name="Content Placeholder 2"/>
          <p:cNvSpPr>
            <a:spLocks noGrp="1"/>
          </p:cNvSpPr>
          <p:nvPr>
            <p:ph idx="1"/>
          </p:nvPr>
        </p:nvSpPr>
        <p:spPr>
          <a:xfrm>
            <a:off x="2209800" y="2819400"/>
            <a:ext cx="4648200" cy="6324600"/>
          </a:xfrm>
        </p:spPr>
        <p:txBody>
          <a:bodyPr>
            <a:noAutofit/>
          </a:bodyPr>
          <a:lstStyle/>
          <a:p>
            <a:r>
              <a:rPr lang="en-US" sz="1400" dirty="0" smtClean="0"/>
              <a:t>Experiential learning is the key driver of anything that we do and fosters an environment of accelerated learning through self discovery and participation.</a:t>
            </a:r>
          </a:p>
          <a:p>
            <a:r>
              <a:rPr lang="en-US" sz="1400" dirty="0" smtClean="0"/>
              <a:t>Your investment in training should have an impact on business outcomes and we make it our priority to ensure that the principles taught are retained and applied on the job.</a:t>
            </a:r>
          </a:p>
          <a:p>
            <a:r>
              <a:rPr lang="en-US" sz="1400" dirty="0" smtClean="0"/>
              <a:t>Experience is a powerful teacher.</a:t>
            </a:r>
          </a:p>
          <a:p>
            <a:r>
              <a:rPr lang="en-US" sz="1400" dirty="0" smtClean="0"/>
              <a:t>Our </a:t>
            </a:r>
            <a:r>
              <a:rPr lang="en-US" sz="1400" dirty="0" smtClean="0"/>
              <a:t>UDAAN programs are developed  to engage participants in “structured experiences” designed to reflect situations in the workplace.</a:t>
            </a:r>
          </a:p>
          <a:p>
            <a:r>
              <a:rPr lang="en-US" sz="1400" dirty="0" smtClean="0">
                <a:solidFill>
                  <a:srgbClr val="FF0000"/>
                </a:solidFill>
              </a:rPr>
              <a:t>Following the experience, participants use </a:t>
            </a:r>
            <a:r>
              <a:rPr lang="en-US" sz="1400" dirty="0" smtClean="0">
                <a:solidFill>
                  <a:srgbClr val="FF0000"/>
                </a:solidFill>
              </a:rPr>
              <a:t>reflective observation </a:t>
            </a:r>
            <a:r>
              <a:rPr lang="en-US" sz="1400" dirty="0" smtClean="0">
                <a:solidFill>
                  <a:srgbClr val="FF0000"/>
                </a:solidFill>
              </a:rPr>
              <a:t>to identify </a:t>
            </a:r>
          </a:p>
          <a:p>
            <a:pPr lvl="1"/>
            <a:r>
              <a:rPr lang="en-US" sz="1400" dirty="0" smtClean="0">
                <a:solidFill>
                  <a:srgbClr val="FF0000"/>
                </a:solidFill>
              </a:rPr>
              <a:t>What happened?</a:t>
            </a:r>
          </a:p>
          <a:p>
            <a:pPr lvl="1"/>
            <a:r>
              <a:rPr lang="en-US" sz="1400" dirty="0" smtClean="0">
                <a:solidFill>
                  <a:srgbClr val="FF0000"/>
                </a:solidFill>
              </a:rPr>
              <a:t>What decisions were taken?</a:t>
            </a:r>
          </a:p>
          <a:p>
            <a:pPr lvl="1"/>
            <a:r>
              <a:rPr lang="en-US" sz="1400" dirty="0" smtClean="0">
                <a:solidFill>
                  <a:srgbClr val="FF0000"/>
                </a:solidFill>
              </a:rPr>
              <a:t>What were the outcomes of the decisions?</a:t>
            </a:r>
          </a:p>
          <a:p>
            <a:pPr lvl="1"/>
            <a:r>
              <a:rPr lang="en-US" sz="1400" dirty="0" smtClean="0">
                <a:solidFill>
                  <a:srgbClr val="FF0000"/>
                </a:solidFill>
              </a:rPr>
              <a:t>Introspection…</a:t>
            </a:r>
          </a:p>
          <a:p>
            <a:r>
              <a:rPr lang="en-US" sz="1400" dirty="0" smtClean="0"/>
              <a:t>This enables the participants to make effective changes in their way of working and behavior by fully understanding the implication of their decisions.</a:t>
            </a:r>
          </a:p>
          <a:p>
            <a:r>
              <a:rPr lang="en-US" sz="1400" dirty="0" smtClean="0"/>
              <a:t>These programs address various issues </a:t>
            </a:r>
            <a:r>
              <a:rPr lang="en-US" sz="1400" dirty="0" err="1" smtClean="0"/>
              <a:t>vis</a:t>
            </a:r>
            <a:r>
              <a:rPr lang="en-US" sz="1400" dirty="0" smtClean="0"/>
              <a:t> a </a:t>
            </a:r>
            <a:r>
              <a:rPr lang="en-US" sz="1400" dirty="0" err="1" smtClean="0"/>
              <a:t>vis</a:t>
            </a:r>
            <a:r>
              <a:rPr lang="en-US" sz="1400" dirty="0" smtClean="0"/>
              <a:t>; communication and expression, power of words, asking questions, resolving conflicts, lateral thinking, team work and collaboration and finally leadership</a:t>
            </a:r>
            <a:r>
              <a:rPr lang="en-US" sz="1400" dirty="0" smtClean="0"/>
              <a:t>.</a:t>
            </a:r>
            <a:endParaRPr lang="en-US" sz="800" dirty="0" smtClean="0"/>
          </a:p>
          <a:p>
            <a:pPr algn="just">
              <a:buNone/>
            </a:pPr>
            <a:r>
              <a:rPr lang="en-US" sz="1400" b="1" dirty="0" smtClean="0">
                <a:solidFill>
                  <a:srgbClr val="088217"/>
                </a:solidFill>
                <a:latin typeface="Comic Sans MS" pitchFamily="66" charset="0"/>
              </a:rPr>
              <a:t>	EXPERIENCE </a:t>
            </a:r>
            <a:r>
              <a:rPr lang="en-US" sz="1400" b="1" dirty="0" smtClean="0">
                <a:solidFill>
                  <a:srgbClr val="088217"/>
                </a:solidFill>
                <a:latin typeface="Comic Sans MS" pitchFamily="66" charset="0"/>
              </a:rPr>
              <a:t>IS A HARD TEACHER, BECAUSE SHE GIVES THE TEST FIRST, THE LESSON AFTERWARD</a:t>
            </a:r>
            <a:r>
              <a:rPr lang="en-US" sz="1400" b="1" dirty="0" smtClean="0">
                <a:solidFill>
                  <a:srgbClr val="088217"/>
                </a:solidFill>
                <a:latin typeface="Comic Sans MS" pitchFamily="66" charset="0"/>
              </a:rPr>
              <a:t>.</a:t>
            </a:r>
            <a:endParaRPr lang="en-US" sz="1400" b="1" dirty="0" smtClean="0">
              <a:solidFill>
                <a:srgbClr val="088217"/>
              </a:solidFill>
              <a:latin typeface="Comic Sans MS" pitchFamily="66" charset="0"/>
            </a:endParaRPr>
          </a:p>
        </p:txBody>
      </p:sp>
      <p:sp>
        <p:nvSpPr>
          <p:cNvPr id="4" name="TextBox 3"/>
          <p:cNvSpPr txBox="1"/>
          <p:nvPr/>
        </p:nvSpPr>
        <p:spPr>
          <a:xfrm>
            <a:off x="152400" y="2939059"/>
            <a:ext cx="2057400" cy="4616648"/>
          </a:xfrm>
          <a:prstGeom prst="rect">
            <a:avLst/>
          </a:prstGeom>
          <a:noFill/>
          <a:ln w="25400">
            <a:solidFill>
              <a:srgbClr val="088217"/>
            </a:solidFill>
          </a:ln>
        </p:spPr>
        <p:txBody>
          <a:bodyPr wrap="square" rtlCol="0">
            <a:spAutoFit/>
          </a:bodyPr>
          <a:lstStyle/>
          <a:p>
            <a:r>
              <a:rPr lang="en-US" sz="2000" b="1" u="sng" dirty="0" smtClean="0">
                <a:solidFill>
                  <a:srgbClr val="088217"/>
                </a:solidFill>
                <a:latin typeface="Arial" pitchFamily="34" charset="0"/>
                <a:cs typeface="Arial" pitchFamily="34" charset="0"/>
              </a:rPr>
              <a:t>Our Programs:</a:t>
            </a:r>
          </a:p>
          <a:p>
            <a:pPr marL="342900" indent="-342900">
              <a:buClr>
                <a:srgbClr val="088217"/>
              </a:buClr>
            </a:pPr>
            <a:endParaRPr lang="en-US" i="1" dirty="0" smtClean="0">
              <a:solidFill>
                <a:srgbClr val="088217"/>
              </a:solidFill>
              <a:latin typeface="Baskerville Old Face" pitchFamily="18" charset="0"/>
            </a:endParaRPr>
          </a:p>
          <a:p>
            <a:pPr marL="342900" indent="-342900">
              <a:buClr>
                <a:srgbClr val="088217"/>
              </a:buClr>
            </a:pPr>
            <a:r>
              <a:rPr lang="en-US" sz="1600" i="1" dirty="0" smtClean="0">
                <a:solidFill>
                  <a:srgbClr val="088217"/>
                </a:solidFill>
                <a:latin typeface="Copperplate Gothic Bold" pitchFamily="34" charset="0"/>
              </a:rPr>
              <a:t>Valley </a:t>
            </a:r>
            <a:r>
              <a:rPr lang="en-US" sz="1600" i="1" dirty="0" smtClean="0">
                <a:solidFill>
                  <a:srgbClr val="088217"/>
                </a:solidFill>
                <a:latin typeface="Copperplate Gothic Bold" pitchFamily="34" charset="0"/>
              </a:rPr>
              <a:t>of the </a:t>
            </a:r>
            <a:r>
              <a:rPr lang="en-US" sz="1600" i="1" dirty="0" smtClean="0">
                <a:solidFill>
                  <a:srgbClr val="088217"/>
                </a:solidFill>
                <a:latin typeface="Copperplate Gothic Bold" pitchFamily="34" charset="0"/>
              </a:rPr>
              <a:t>Dolls</a:t>
            </a:r>
            <a:endParaRPr lang="en-US" sz="1600" i="1" dirty="0" smtClean="0">
              <a:solidFill>
                <a:srgbClr val="088217"/>
              </a:solidFill>
              <a:latin typeface="Copperplate Gothic Bold" pitchFamily="34" charset="0"/>
            </a:endParaRPr>
          </a:p>
          <a:p>
            <a:pPr marL="342900" indent="-342900">
              <a:buClr>
                <a:srgbClr val="088217"/>
              </a:buClr>
            </a:pPr>
            <a:endParaRPr lang="en-US" sz="1600" i="1" dirty="0" smtClean="0">
              <a:solidFill>
                <a:srgbClr val="088217"/>
              </a:solidFill>
              <a:latin typeface="Copperplate Gothic Bold" pitchFamily="34" charset="0"/>
            </a:endParaRPr>
          </a:p>
          <a:p>
            <a:pPr marL="342900" indent="-342900">
              <a:buClr>
                <a:srgbClr val="088217"/>
              </a:buClr>
            </a:pPr>
            <a:r>
              <a:rPr lang="en-US" sz="1600" i="1" dirty="0" smtClean="0">
                <a:solidFill>
                  <a:srgbClr val="088217"/>
                </a:solidFill>
                <a:latin typeface="Copperplate Gothic Bold" pitchFamily="34" charset="0"/>
              </a:rPr>
              <a:t>Herding </a:t>
            </a:r>
            <a:r>
              <a:rPr lang="en-US" sz="1600" i="1" dirty="0" smtClean="0">
                <a:solidFill>
                  <a:srgbClr val="088217"/>
                </a:solidFill>
                <a:latin typeface="Copperplate Gothic Bold" pitchFamily="34" charset="0"/>
              </a:rPr>
              <a:t>the </a:t>
            </a:r>
            <a:r>
              <a:rPr lang="en-US" sz="1600" i="1" dirty="0" smtClean="0">
                <a:solidFill>
                  <a:srgbClr val="088217"/>
                </a:solidFill>
                <a:latin typeface="Copperplate Gothic Bold" pitchFamily="34" charset="0"/>
              </a:rPr>
              <a:t>Sheep</a:t>
            </a:r>
          </a:p>
          <a:p>
            <a:pPr marL="342900" indent="-342900">
              <a:buClr>
                <a:srgbClr val="088217"/>
              </a:buClr>
            </a:pPr>
            <a:endParaRPr lang="en-US" sz="1600" i="1" dirty="0" smtClean="0">
              <a:solidFill>
                <a:srgbClr val="088217"/>
              </a:solidFill>
              <a:latin typeface="Copperplate Gothic Bold" pitchFamily="34" charset="0"/>
            </a:endParaRPr>
          </a:p>
          <a:p>
            <a:pPr marL="342900" indent="-342900">
              <a:buClr>
                <a:srgbClr val="088217"/>
              </a:buClr>
            </a:pPr>
            <a:r>
              <a:rPr lang="en-US" sz="1600" i="1" dirty="0" smtClean="0">
                <a:solidFill>
                  <a:srgbClr val="088217"/>
                </a:solidFill>
                <a:latin typeface="Copperplate Gothic Bold" pitchFamily="34" charset="0"/>
              </a:rPr>
              <a:t>News Room</a:t>
            </a:r>
          </a:p>
          <a:p>
            <a:pPr marL="342900" indent="-342900">
              <a:buClr>
                <a:srgbClr val="088217"/>
              </a:buClr>
            </a:pPr>
            <a:endParaRPr lang="en-US" sz="1600" i="1" dirty="0" smtClean="0">
              <a:solidFill>
                <a:srgbClr val="088217"/>
              </a:solidFill>
              <a:latin typeface="Copperplate Gothic Bold" pitchFamily="34" charset="0"/>
            </a:endParaRPr>
          </a:p>
          <a:p>
            <a:pPr marL="342900" indent="-342900">
              <a:buClr>
                <a:srgbClr val="088217"/>
              </a:buClr>
            </a:pPr>
            <a:r>
              <a:rPr lang="en-US" sz="1600" i="1" dirty="0" smtClean="0">
                <a:solidFill>
                  <a:srgbClr val="088217"/>
                </a:solidFill>
                <a:latin typeface="Copperplate Gothic Bold" pitchFamily="34" charset="0"/>
              </a:rPr>
              <a:t>Bombay Talkies</a:t>
            </a:r>
          </a:p>
          <a:p>
            <a:pPr marL="342900" indent="-342900">
              <a:buClr>
                <a:srgbClr val="088217"/>
              </a:buClr>
            </a:pPr>
            <a:endParaRPr lang="en-US" sz="1600" i="1" dirty="0" smtClean="0">
              <a:solidFill>
                <a:srgbClr val="088217"/>
              </a:solidFill>
              <a:latin typeface="Copperplate Gothic Bold" pitchFamily="34" charset="0"/>
            </a:endParaRPr>
          </a:p>
          <a:p>
            <a:pPr marL="342900" indent="-342900">
              <a:buClr>
                <a:srgbClr val="088217"/>
              </a:buClr>
            </a:pPr>
            <a:r>
              <a:rPr lang="en-US" sz="1600" i="1" dirty="0" smtClean="0">
                <a:solidFill>
                  <a:srgbClr val="088217"/>
                </a:solidFill>
                <a:latin typeface="Copperplate Gothic Bold" pitchFamily="34" charset="0"/>
              </a:rPr>
              <a:t>Air Force 1</a:t>
            </a:r>
          </a:p>
          <a:p>
            <a:pPr marL="342900" indent="-342900">
              <a:buClr>
                <a:srgbClr val="088217"/>
              </a:buClr>
            </a:pPr>
            <a:endParaRPr lang="en-US" sz="1600" i="1" dirty="0" smtClean="0">
              <a:solidFill>
                <a:srgbClr val="088217"/>
              </a:solidFill>
              <a:latin typeface="Copperplate Gothic Bold" pitchFamily="34" charset="0"/>
            </a:endParaRPr>
          </a:p>
          <a:p>
            <a:pPr marL="342900" indent="-342900">
              <a:buClr>
                <a:srgbClr val="088217"/>
              </a:buClr>
            </a:pPr>
            <a:r>
              <a:rPr lang="en-US" sz="1600" i="1" dirty="0" smtClean="0">
                <a:solidFill>
                  <a:srgbClr val="088217"/>
                </a:solidFill>
                <a:latin typeface="Copperplate Gothic Bold" pitchFamily="34" charset="0"/>
              </a:rPr>
              <a:t>Bridge </a:t>
            </a:r>
            <a:r>
              <a:rPr lang="en-US" sz="1600" i="1" dirty="0" smtClean="0">
                <a:solidFill>
                  <a:srgbClr val="088217"/>
                </a:solidFill>
                <a:latin typeface="Copperplate Gothic Bold" pitchFamily="34" charset="0"/>
              </a:rPr>
              <a:t>on the River </a:t>
            </a:r>
            <a:r>
              <a:rPr lang="en-US" sz="1600" i="1" dirty="0" smtClean="0">
                <a:solidFill>
                  <a:srgbClr val="088217"/>
                </a:solidFill>
                <a:latin typeface="Copperplate Gothic Bold" pitchFamily="34" charset="0"/>
              </a:rPr>
              <a:t>KWAI</a:t>
            </a:r>
          </a:p>
          <a:p>
            <a:pPr marL="342900" indent="-342900">
              <a:buClr>
                <a:srgbClr val="088217"/>
              </a:buClr>
            </a:pPr>
            <a:endParaRPr lang="en-US" sz="1600" i="1" dirty="0" smtClean="0">
              <a:solidFill>
                <a:srgbClr val="088217"/>
              </a:solidFill>
              <a:latin typeface="Copperplate Gothic Bold" pitchFamily="34" charset="0"/>
            </a:endParaRPr>
          </a:p>
          <a:p>
            <a:pPr marL="342900" indent="-342900">
              <a:buClr>
                <a:srgbClr val="088217"/>
              </a:buClr>
            </a:pPr>
            <a:r>
              <a:rPr lang="en-US" sz="1600" i="1" dirty="0" smtClean="0">
                <a:solidFill>
                  <a:srgbClr val="088217"/>
                </a:solidFill>
                <a:latin typeface="Copperplate Gothic Bold" pitchFamily="34" charset="0"/>
              </a:rPr>
              <a:t>Z KITBAG</a:t>
            </a:r>
            <a:endParaRPr lang="en-US" sz="1600" dirty="0" smtClean="0">
              <a:latin typeface="Copperplate Gothic Bold" pitchFamily="34" charset="0"/>
            </a:endParaRPr>
          </a:p>
        </p:txBody>
      </p:sp>
      <p:sp>
        <p:nvSpPr>
          <p:cNvPr id="7" name="TextBox 6"/>
          <p:cNvSpPr txBox="1"/>
          <p:nvPr/>
        </p:nvSpPr>
        <p:spPr>
          <a:xfrm>
            <a:off x="0" y="953869"/>
            <a:ext cx="2286000" cy="923330"/>
          </a:xfrm>
          <a:prstGeom prst="rect">
            <a:avLst/>
          </a:prstGeom>
          <a:noFill/>
        </p:spPr>
        <p:txBody>
          <a:bodyPr wrap="square" rtlCol="0">
            <a:spAutoFit/>
          </a:bodyPr>
          <a:lstStyle/>
          <a:p>
            <a:r>
              <a:rPr lang="en-US" b="1" dirty="0" smtClean="0"/>
              <a:t>Experiential Programs for Corporates and Professionals</a:t>
            </a:r>
          </a:p>
        </p:txBody>
      </p:sp>
      <p:sp>
        <p:nvSpPr>
          <p:cNvPr id="11" name="TextBox 10"/>
          <p:cNvSpPr txBox="1"/>
          <p:nvPr/>
        </p:nvSpPr>
        <p:spPr>
          <a:xfrm>
            <a:off x="3124200" y="2450068"/>
            <a:ext cx="3733800" cy="369332"/>
          </a:xfrm>
          <a:prstGeom prst="rect">
            <a:avLst/>
          </a:prstGeom>
          <a:noFill/>
        </p:spPr>
        <p:txBody>
          <a:bodyPr wrap="square" rtlCol="0">
            <a:spAutoFit/>
          </a:bodyPr>
          <a:lstStyle/>
          <a:p>
            <a:r>
              <a:rPr lang="en-US" b="1" dirty="0" smtClean="0"/>
              <a:t>Corporate </a:t>
            </a:r>
            <a:r>
              <a:rPr lang="en-US" b="1" dirty="0" smtClean="0"/>
              <a:t>Trainers </a:t>
            </a:r>
            <a:r>
              <a:rPr lang="en-US" b="1" dirty="0" smtClean="0"/>
              <a:t>and HR </a:t>
            </a:r>
            <a:r>
              <a:rPr lang="en-US" b="1" dirty="0" smtClean="0"/>
              <a:t>Partners</a:t>
            </a:r>
            <a:endParaRPr lang="en-US" b="1" dirty="0" smtClean="0"/>
          </a:p>
        </p:txBody>
      </p:sp>
      <p:sp>
        <p:nvSpPr>
          <p:cNvPr id="13" name="TextBox 12"/>
          <p:cNvSpPr txBox="1"/>
          <p:nvPr/>
        </p:nvSpPr>
        <p:spPr>
          <a:xfrm>
            <a:off x="4648200" y="1516797"/>
            <a:ext cx="2209800" cy="1015663"/>
          </a:xfrm>
          <a:prstGeom prst="rect">
            <a:avLst/>
          </a:prstGeom>
          <a:noFill/>
        </p:spPr>
        <p:txBody>
          <a:bodyPr wrap="square" rtlCol="0">
            <a:spAutoFit/>
          </a:bodyPr>
          <a:lstStyle/>
          <a:p>
            <a:r>
              <a:rPr lang="en-US" sz="3000" b="1" dirty="0" smtClean="0">
                <a:solidFill>
                  <a:srgbClr val="2DF345"/>
                </a:solidFill>
                <a:latin typeface="Bradley Hand ITC" pitchFamily="66" charset="0"/>
              </a:rPr>
              <a:t>People Live Consultants</a:t>
            </a:r>
          </a:p>
        </p:txBody>
      </p:sp>
      <p:sp>
        <p:nvSpPr>
          <p:cNvPr id="14" name="TextBox 13"/>
          <p:cNvSpPr txBox="1"/>
          <p:nvPr/>
        </p:nvSpPr>
        <p:spPr>
          <a:xfrm>
            <a:off x="6019800" y="1288197"/>
            <a:ext cx="457176" cy="369332"/>
          </a:xfrm>
          <a:prstGeom prst="rect">
            <a:avLst/>
          </a:prstGeom>
          <a:noFill/>
        </p:spPr>
        <p:txBody>
          <a:bodyPr wrap="none" rtlCol="0">
            <a:spAutoFit/>
          </a:bodyPr>
          <a:lstStyle/>
          <a:p>
            <a:r>
              <a:rPr lang="en-US" dirty="0" smtClean="0"/>
              <a:t>plc</a:t>
            </a:r>
            <a:endParaRPr lang="en-US" dirty="0"/>
          </a:p>
        </p:txBody>
      </p:sp>
      <p:sp>
        <p:nvSpPr>
          <p:cNvPr id="18" name="TextBox 17"/>
          <p:cNvSpPr txBox="1"/>
          <p:nvPr/>
        </p:nvSpPr>
        <p:spPr>
          <a:xfrm>
            <a:off x="0" y="2156936"/>
            <a:ext cx="1981200" cy="738664"/>
          </a:xfrm>
          <a:prstGeom prst="rect">
            <a:avLst/>
          </a:prstGeom>
          <a:noFill/>
        </p:spPr>
        <p:txBody>
          <a:bodyPr wrap="square" rtlCol="0">
            <a:spAutoFit/>
          </a:bodyPr>
          <a:lstStyle/>
          <a:p>
            <a:r>
              <a:rPr lang="en-US" sz="1400" b="1" dirty="0" smtClean="0">
                <a:solidFill>
                  <a:srgbClr val="FFFF00"/>
                </a:solidFill>
              </a:rPr>
              <a:t>www.peoplelive.co.in</a:t>
            </a:r>
            <a:endParaRPr lang="en-US" sz="1400" b="1" dirty="0" smtClean="0">
              <a:solidFill>
                <a:srgbClr val="FFFF00"/>
              </a:solidFill>
            </a:endParaRPr>
          </a:p>
          <a:p>
            <a:r>
              <a:rPr lang="en-US" sz="1400" b="1" dirty="0" smtClean="0">
                <a:solidFill>
                  <a:srgbClr val="FFFF00"/>
                </a:solidFill>
              </a:rPr>
              <a:t>jayent@peoplelive.co.in</a:t>
            </a:r>
          </a:p>
          <a:p>
            <a:r>
              <a:rPr lang="en-US" sz="1400" b="1" dirty="0" smtClean="0">
                <a:solidFill>
                  <a:srgbClr val="FFFF00"/>
                </a:solidFill>
              </a:rPr>
              <a:t>Ph: 9826062923</a:t>
            </a:r>
          </a:p>
        </p:txBody>
      </p:sp>
      <p:pic>
        <p:nvPicPr>
          <p:cNvPr id="12" name="Picture 11" descr="0249010d0cd46feac5fb92a15f1814be.jpg"/>
          <p:cNvPicPr>
            <a:picLocks noChangeAspect="1"/>
          </p:cNvPicPr>
          <p:nvPr/>
        </p:nvPicPr>
        <p:blipFill>
          <a:blip r:embed="rId3"/>
          <a:stretch>
            <a:fillRect/>
          </a:stretch>
        </p:blipFill>
        <p:spPr>
          <a:xfrm>
            <a:off x="152400" y="7696200"/>
            <a:ext cx="2057400" cy="13716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3afb0f96eccb92f11a556ac25b545461.jpg"/>
          <p:cNvPicPr>
            <a:picLocks noChangeAspect="1"/>
          </p:cNvPicPr>
          <p:nvPr/>
        </p:nvPicPr>
        <p:blipFill>
          <a:blip r:embed="rId2"/>
          <a:stretch>
            <a:fillRect/>
          </a:stretch>
        </p:blipFill>
        <p:spPr>
          <a:xfrm>
            <a:off x="0" y="0"/>
            <a:ext cx="6858000" cy="2857500"/>
          </a:xfrm>
          <a:prstGeom prst="rect">
            <a:avLst/>
          </a:prstGeom>
        </p:spPr>
      </p:pic>
      <p:sp>
        <p:nvSpPr>
          <p:cNvPr id="6" name="Title 1"/>
          <p:cNvSpPr>
            <a:spLocks noGrp="1"/>
          </p:cNvSpPr>
          <p:nvPr>
            <p:ph type="title"/>
          </p:nvPr>
        </p:nvSpPr>
        <p:spPr>
          <a:xfrm>
            <a:off x="0" y="0"/>
            <a:ext cx="3200400" cy="1143000"/>
          </a:xfrm>
        </p:spPr>
        <p:txBody>
          <a:bodyPr>
            <a:noAutofit/>
          </a:bodyPr>
          <a:lstStyle/>
          <a:p>
            <a:pPr algn="l"/>
            <a:r>
              <a:rPr lang="en-US" sz="6000" b="1" dirty="0" err="1" smtClean="0">
                <a:solidFill>
                  <a:srgbClr val="2DF345"/>
                </a:solidFill>
              </a:rPr>
              <a:t>Udaan</a:t>
            </a:r>
            <a:r>
              <a:rPr lang="en-US" sz="6000" b="1" dirty="0" smtClean="0">
                <a:solidFill>
                  <a:srgbClr val="2DF345"/>
                </a:solidFill>
              </a:rPr>
              <a:t>...</a:t>
            </a:r>
            <a:endParaRPr lang="en-US" sz="6000" b="1" dirty="0">
              <a:solidFill>
                <a:srgbClr val="2DF345"/>
              </a:solidFill>
            </a:endParaRPr>
          </a:p>
        </p:txBody>
      </p:sp>
      <p:sp>
        <p:nvSpPr>
          <p:cNvPr id="7" name="TextBox 6"/>
          <p:cNvSpPr txBox="1"/>
          <p:nvPr/>
        </p:nvSpPr>
        <p:spPr>
          <a:xfrm>
            <a:off x="0" y="953869"/>
            <a:ext cx="2286000" cy="923330"/>
          </a:xfrm>
          <a:prstGeom prst="rect">
            <a:avLst/>
          </a:prstGeom>
          <a:noFill/>
        </p:spPr>
        <p:txBody>
          <a:bodyPr wrap="square" rtlCol="0">
            <a:spAutoFit/>
          </a:bodyPr>
          <a:lstStyle/>
          <a:p>
            <a:r>
              <a:rPr lang="en-US" b="1" dirty="0" smtClean="0"/>
              <a:t>Experiential Programs for Corporates and Professionals</a:t>
            </a:r>
          </a:p>
        </p:txBody>
      </p:sp>
      <p:sp>
        <p:nvSpPr>
          <p:cNvPr id="8" name="TextBox 7"/>
          <p:cNvSpPr txBox="1"/>
          <p:nvPr/>
        </p:nvSpPr>
        <p:spPr>
          <a:xfrm>
            <a:off x="3124200" y="2450068"/>
            <a:ext cx="3733800" cy="369332"/>
          </a:xfrm>
          <a:prstGeom prst="rect">
            <a:avLst/>
          </a:prstGeom>
          <a:noFill/>
        </p:spPr>
        <p:txBody>
          <a:bodyPr wrap="square" rtlCol="0">
            <a:spAutoFit/>
          </a:bodyPr>
          <a:lstStyle/>
          <a:p>
            <a:r>
              <a:rPr lang="en-US" b="1" dirty="0" smtClean="0"/>
              <a:t>Corporate trainers and HR Advisors</a:t>
            </a:r>
          </a:p>
        </p:txBody>
      </p:sp>
      <p:sp>
        <p:nvSpPr>
          <p:cNvPr id="9" name="TextBox 8"/>
          <p:cNvSpPr txBox="1"/>
          <p:nvPr/>
        </p:nvSpPr>
        <p:spPr>
          <a:xfrm>
            <a:off x="4648200" y="1516797"/>
            <a:ext cx="2209800" cy="1015663"/>
          </a:xfrm>
          <a:prstGeom prst="rect">
            <a:avLst/>
          </a:prstGeom>
          <a:noFill/>
        </p:spPr>
        <p:txBody>
          <a:bodyPr wrap="square" rtlCol="0">
            <a:spAutoFit/>
          </a:bodyPr>
          <a:lstStyle/>
          <a:p>
            <a:r>
              <a:rPr lang="en-US" sz="3000" b="1" dirty="0" smtClean="0">
                <a:solidFill>
                  <a:srgbClr val="2DF345"/>
                </a:solidFill>
                <a:latin typeface="Bradley Hand ITC" pitchFamily="66" charset="0"/>
              </a:rPr>
              <a:t>People Live Consultants</a:t>
            </a:r>
          </a:p>
        </p:txBody>
      </p:sp>
      <p:sp>
        <p:nvSpPr>
          <p:cNvPr id="10" name="TextBox 9"/>
          <p:cNvSpPr txBox="1"/>
          <p:nvPr/>
        </p:nvSpPr>
        <p:spPr>
          <a:xfrm>
            <a:off x="6019800" y="1288197"/>
            <a:ext cx="457176" cy="369332"/>
          </a:xfrm>
          <a:prstGeom prst="rect">
            <a:avLst/>
          </a:prstGeom>
          <a:noFill/>
        </p:spPr>
        <p:txBody>
          <a:bodyPr wrap="none" rtlCol="0">
            <a:spAutoFit/>
          </a:bodyPr>
          <a:lstStyle/>
          <a:p>
            <a:r>
              <a:rPr lang="en-US" dirty="0" smtClean="0"/>
              <a:t>plc</a:t>
            </a:r>
            <a:endParaRPr lang="en-US" dirty="0"/>
          </a:p>
        </p:txBody>
      </p:sp>
      <p:sp>
        <p:nvSpPr>
          <p:cNvPr id="12" name="Content Placeholder 2"/>
          <p:cNvSpPr txBox="1">
            <a:spLocks/>
          </p:cNvSpPr>
          <p:nvPr/>
        </p:nvSpPr>
        <p:spPr>
          <a:xfrm>
            <a:off x="228600" y="4495800"/>
            <a:ext cx="6400800" cy="4495800"/>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kumimoji="0" lang="en-IN" sz="1300" b="1" i="0" u="none" strike="noStrike" kern="1200" cap="none" spc="0" normalizeH="0" baseline="0" noProof="0" dirty="0" smtClean="0">
                <a:ln>
                  <a:noFill/>
                </a:ln>
                <a:solidFill>
                  <a:srgbClr val="088217"/>
                </a:solidFill>
                <a:effectLst/>
                <a:uLnTx/>
                <a:uFillTx/>
                <a:latin typeface="+mn-lt"/>
                <a:ea typeface="+mn-ea"/>
                <a:cs typeface="+mn-cs"/>
              </a:rPr>
              <a:t>How does it work?</a:t>
            </a:r>
          </a:p>
          <a:p>
            <a:pPr marL="342900" indent="-342900" algn="just">
              <a:spcBef>
                <a:spcPct val="20000"/>
              </a:spcBef>
            </a:pPr>
            <a:r>
              <a:rPr lang="en-IN" sz="1300" dirty="0" smtClean="0"/>
              <a:t>	</a:t>
            </a:r>
            <a:r>
              <a:rPr lang="en-IN" sz="1300" dirty="0" smtClean="0"/>
              <a:t>This </a:t>
            </a:r>
            <a:r>
              <a:rPr lang="en-IN" sz="1300" dirty="0" smtClean="0"/>
              <a:t>is a team game where the teams are split into 2 groups and given a task which requires assembling the raw material and equipment to achieve the objective. Both the groups have to come together and act in harmony to achieve the task. It again requires precise planning from the team and its leader, otherwise it could be no show. Throughout this 2 hour experience, the participants will:</a:t>
            </a:r>
            <a:endParaRPr lang="en-IN" sz="1300" b="1" dirty="0" smtClean="0">
              <a:solidFill>
                <a:srgbClr val="088217"/>
              </a:solidFill>
            </a:endParaRPr>
          </a:p>
          <a:p>
            <a:pPr marL="800100" lvl="1" indent="-342900" algn="just">
              <a:spcBef>
                <a:spcPct val="20000"/>
              </a:spcBef>
              <a:buFont typeface="Arial" pitchFamily="34" charset="0"/>
              <a:buChar char="•"/>
            </a:pPr>
            <a:r>
              <a:rPr lang="en-IN" sz="1300" dirty="0" smtClean="0"/>
              <a:t>Experience an ever changing environment</a:t>
            </a:r>
          </a:p>
          <a:p>
            <a:pPr marL="800100" lvl="1" indent="-342900" algn="just">
              <a:spcBef>
                <a:spcPct val="20000"/>
              </a:spcBef>
              <a:buFont typeface="Arial" pitchFamily="34" charset="0"/>
              <a:buChar char="•"/>
            </a:pPr>
            <a:r>
              <a:rPr lang="en-IN" sz="1300" dirty="0" smtClean="0"/>
              <a:t>Encounter time pressure</a:t>
            </a:r>
          </a:p>
          <a:p>
            <a:pPr marL="800100" lvl="1" indent="-342900" algn="just">
              <a:spcBef>
                <a:spcPct val="20000"/>
              </a:spcBef>
              <a:buFont typeface="Arial" pitchFamily="34" charset="0"/>
              <a:buChar char="•"/>
            </a:pPr>
            <a:r>
              <a:rPr lang="en-IN" sz="1300" dirty="0" smtClean="0"/>
              <a:t>Utilize the skills and resources of the team members as effectively as possible</a:t>
            </a:r>
          </a:p>
          <a:p>
            <a:pPr marL="800100" lvl="1" indent="-342900" algn="just">
              <a:spcBef>
                <a:spcPct val="20000"/>
              </a:spcBef>
              <a:buFont typeface="Arial" pitchFamily="34" charset="0"/>
              <a:buChar char="•"/>
            </a:pPr>
            <a:r>
              <a:rPr lang="en-IN" sz="1300" dirty="0" smtClean="0"/>
              <a:t>Improve efficiency by having the right people and resources in place</a:t>
            </a:r>
          </a:p>
          <a:p>
            <a:pPr marL="342900" indent="-342900" algn="just">
              <a:spcBef>
                <a:spcPct val="20000"/>
              </a:spcBef>
            </a:pPr>
            <a:r>
              <a:rPr lang="en-IN" sz="1300" b="1" dirty="0" smtClean="0">
                <a:solidFill>
                  <a:srgbClr val="088217"/>
                </a:solidFill>
              </a:rPr>
              <a:t>What </a:t>
            </a:r>
            <a:r>
              <a:rPr lang="en-IN" sz="1300" b="1" dirty="0" smtClean="0">
                <a:solidFill>
                  <a:srgbClr val="088217"/>
                </a:solidFill>
              </a:rPr>
              <a:t>do participants learn?</a:t>
            </a:r>
          </a:p>
          <a:p>
            <a:pPr marL="800100" lvl="1" indent="-342900" algn="just">
              <a:spcBef>
                <a:spcPct val="20000"/>
              </a:spcBef>
              <a:buFont typeface="Arial" pitchFamily="34" charset="0"/>
              <a:buChar char="•"/>
            </a:pPr>
            <a:r>
              <a:rPr lang="en-IN" sz="1300" dirty="0" smtClean="0">
                <a:solidFill>
                  <a:srgbClr val="FF0000"/>
                </a:solidFill>
              </a:rPr>
              <a:t>How </a:t>
            </a:r>
            <a:r>
              <a:rPr lang="en-IN" sz="1300" dirty="0" smtClean="0">
                <a:solidFill>
                  <a:srgbClr val="FF0000"/>
                </a:solidFill>
              </a:rPr>
              <a:t>to work under timelines and pressure</a:t>
            </a:r>
          </a:p>
          <a:p>
            <a:pPr marL="800100" lvl="1" indent="-342900" algn="just">
              <a:spcBef>
                <a:spcPct val="20000"/>
              </a:spcBef>
              <a:buFont typeface="Arial" pitchFamily="34" charset="0"/>
              <a:buChar char="•"/>
            </a:pPr>
            <a:r>
              <a:rPr lang="en-IN" sz="1300" dirty="0" smtClean="0">
                <a:solidFill>
                  <a:srgbClr val="FF0000"/>
                </a:solidFill>
              </a:rPr>
              <a:t>Understanding the task and communicating within the team</a:t>
            </a:r>
          </a:p>
          <a:p>
            <a:pPr marL="800100" lvl="1" indent="-342900" algn="just">
              <a:spcBef>
                <a:spcPct val="20000"/>
              </a:spcBef>
              <a:buFont typeface="Arial" pitchFamily="34" charset="0"/>
              <a:buChar char="•"/>
            </a:pPr>
            <a:r>
              <a:rPr lang="en-IN" sz="1300" dirty="0" smtClean="0">
                <a:solidFill>
                  <a:srgbClr val="FF0000"/>
                </a:solidFill>
              </a:rPr>
              <a:t>Allocating the task as per individual skills</a:t>
            </a:r>
          </a:p>
          <a:p>
            <a:pPr marL="800100" lvl="1" indent="-342900" algn="just">
              <a:spcBef>
                <a:spcPct val="20000"/>
              </a:spcBef>
              <a:buFont typeface="Arial" pitchFamily="34" charset="0"/>
              <a:buChar char="•"/>
            </a:pPr>
            <a:r>
              <a:rPr lang="en-IN" sz="1300" dirty="0" smtClean="0">
                <a:solidFill>
                  <a:srgbClr val="FF0000"/>
                </a:solidFill>
              </a:rPr>
              <a:t>Importance of asking questions</a:t>
            </a:r>
          </a:p>
          <a:p>
            <a:pPr marL="800100" lvl="1" indent="-342900" algn="just">
              <a:spcBef>
                <a:spcPct val="20000"/>
              </a:spcBef>
              <a:buFont typeface="Arial" pitchFamily="34" charset="0"/>
              <a:buChar char="•"/>
            </a:pPr>
            <a:r>
              <a:rPr lang="en-IN" sz="1300" dirty="0" smtClean="0">
                <a:solidFill>
                  <a:srgbClr val="FF0000"/>
                </a:solidFill>
              </a:rPr>
              <a:t>Importance of team work and also understanding the competition</a:t>
            </a:r>
          </a:p>
          <a:p>
            <a:pPr marL="342900" indent="-342900" algn="just">
              <a:spcBef>
                <a:spcPct val="20000"/>
              </a:spcBef>
            </a:pPr>
            <a:endParaRPr lang="en-IN" sz="1300" b="1" dirty="0" smtClean="0">
              <a:solidFill>
                <a:srgbClr val="088217"/>
              </a:solidFill>
            </a:endParaRPr>
          </a:p>
          <a:p>
            <a:pPr marL="342900" indent="-342900" algn="just">
              <a:spcBef>
                <a:spcPct val="20000"/>
              </a:spcBef>
            </a:pPr>
            <a:r>
              <a:rPr lang="en-IN" sz="1300" b="1" dirty="0" smtClean="0">
                <a:solidFill>
                  <a:srgbClr val="088217"/>
                </a:solidFill>
              </a:rPr>
              <a:t>Size </a:t>
            </a:r>
            <a:r>
              <a:rPr lang="en-IN" sz="1300" b="1" dirty="0" smtClean="0">
                <a:solidFill>
                  <a:srgbClr val="088217"/>
                </a:solidFill>
              </a:rPr>
              <a:t>of the participants: </a:t>
            </a:r>
            <a:r>
              <a:rPr lang="en-IN" sz="1300" dirty="0" smtClean="0"/>
              <a:t>Maximum – 30</a:t>
            </a:r>
          </a:p>
          <a:p>
            <a:pPr marL="342900" indent="-342900" algn="just">
              <a:spcBef>
                <a:spcPct val="20000"/>
              </a:spcBef>
            </a:pPr>
            <a:r>
              <a:rPr lang="en-IN" sz="1300" b="1" dirty="0" smtClean="0">
                <a:solidFill>
                  <a:srgbClr val="088217"/>
                </a:solidFill>
              </a:rPr>
              <a:t>Program Duration: </a:t>
            </a:r>
            <a:r>
              <a:rPr lang="en-IN" sz="1300" dirty="0" smtClean="0"/>
              <a:t>Half day (4 – 5 Hours)</a:t>
            </a:r>
            <a:endParaRPr lang="en-IN" sz="1300" dirty="0" smtClean="0"/>
          </a:p>
        </p:txBody>
      </p:sp>
      <p:sp>
        <p:nvSpPr>
          <p:cNvPr id="13" name="TextBox 12"/>
          <p:cNvSpPr txBox="1"/>
          <p:nvPr/>
        </p:nvSpPr>
        <p:spPr>
          <a:xfrm>
            <a:off x="2362200" y="3429000"/>
            <a:ext cx="2362200" cy="738664"/>
          </a:xfrm>
          <a:prstGeom prst="rect">
            <a:avLst/>
          </a:prstGeom>
          <a:noFill/>
        </p:spPr>
        <p:txBody>
          <a:bodyPr wrap="square" rtlCol="0">
            <a:spAutoFit/>
          </a:bodyPr>
          <a:lstStyle/>
          <a:p>
            <a:pPr algn="ctr"/>
            <a:r>
              <a:rPr lang="en-US" sz="1400" i="1" dirty="0" smtClean="0">
                <a:solidFill>
                  <a:srgbClr val="088217"/>
                </a:solidFill>
              </a:rPr>
              <a:t>Achieve desired result through collaboration… </a:t>
            </a:r>
            <a:r>
              <a:rPr lang="en-US" sz="1400" i="1" dirty="0" err="1" smtClean="0">
                <a:solidFill>
                  <a:srgbClr val="088217"/>
                </a:solidFill>
              </a:rPr>
              <a:t>Everytime</a:t>
            </a:r>
            <a:r>
              <a:rPr lang="en-US" sz="1400" i="1" dirty="0" smtClean="0">
                <a:solidFill>
                  <a:srgbClr val="088217"/>
                </a:solidFill>
              </a:rPr>
              <a:t>…</a:t>
            </a:r>
            <a:endParaRPr lang="en-US" sz="1400" i="1" dirty="0">
              <a:solidFill>
                <a:srgbClr val="088217"/>
              </a:solidFill>
            </a:endParaRPr>
          </a:p>
        </p:txBody>
      </p:sp>
      <p:sp>
        <p:nvSpPr>
          <p:cNvPr id="14" name="Content Placeholder 2"/>
          <p:cNvSpPr>
            <a:spLocks noGrp="1"/>
          </p:cNvSpPr>
          <p:nvPr>
            <p:ph idx="1"/>
          </p:nvPr>
        </p:nvSpPr>
        <p:spPr>
          <a:xfrm>
            <a:off x="228600" y="3276600"/>
            <a:ext cx="1905000" cy="914400"/>
          </a:xfrm>
        </p:spPr>
        <p:txBody>
          <a:bodyPr>
            <a:noAutofit/>
          </a:bodyPr>
          <a:lstStyle/>
          <a:p>
            <a:pPr>
              <a:buNone/>
            </a:pPr>
            <a:r>
              <a:rPr lang="en-US" sz="3000" b="1" dirty="0" smtClean="0">
                <a:solidFill>
                  <a:srgbClr val="088217"/>
                </a:solidFill>
                <a:latin typeface="Bradley Hand ITC" pitchFamily="66" charset="0"/>
              </a:rPr>
              <a:t>Valley of the Dolls</a:t>
            </a:r>
          </a:p>
        </p:txBody>
      </p:sp>
      <p:pic>
        <p:nvPicPr>
          <p:cNvPr id="15" name="Picture 14" descr="doll.jpg"/>
          <p:cNvPicPr>
            <a:picLocks noChangeAspect="1"/>
          </p:cNvPicPr>
          <p:nvPr/>
        </p:nvPicPr>
        <p:blipFill>
          <a:blip r:embed="rId3" cstate="print"/>
          <a:stretch>
            <a:fillRect/>
          </a:stretch>
        </p:blipFill>
        <p:spPr>
          <a:xfrm>
            <a:off x="5063247" y="3048000"/>
            <a:ext cx="1337553" cy="16764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3afb0f96eccb92f11a556ac25b545461.jpg"/>
          <p:cNvPicPr>
            <a:picLocks noChangeAspect="1"/>
          </p:cNvPicPr>
          <p:nvPr/>
        </p:nvPicPr>
        <p:blipFill>
          <a:blip r:embed="rId2"/>
          <a:stretch>
            <a:fillRect/>
          </a:stretch>
        </p:blipFill>
        <p:spPr>
          <a:xfrm>
            <a:off x="0" y="0"/>
            <a:ext cx="6858000" cy="2857500"/>
          </a:xfrm>
          <a:prstGeom prst="rect">
            <a:avLst/>
          </a:prstGeom>
        </p:spPr>
      </p:pic>
      <p:sp>
        <p:nvSpPr>
          <p:cNvPr id="6" name="Title 1"/>
          <p:cNvSpPr>
            <a:spLocks noGrp="1"/>
          </p:cNvSpPr>
          <p:nvPr>
            <p:ph type="title"/>
          </p:nvPr>
        </p:nvSpPr>
        <p:spPr>
          <a:xfrm>
            <a:off x="0" y="0"/>
            <a:ext cx="3200400" cy="1143000"/>
          </a:xfrm>
        </p:spPr>
        <p:txBody>
          <a:bodyPr>
            <a:noAutofit/>
          </a:bodyPr>
          <a:lstStyle/>
          <a:p>
            <a:pPr algn="l"/>
            <a:r>
              <a:rPr lang="en-US" sz="6000" b="1" dirty="0" err="1" smtClean="0">
                <a:solidFill>
                  <a:srgbClr val="2DF345"/>
                </a:solidFill>
              </a:rPr>
              <a:t>Udaan</a:t>
            </a:r>
            <a:r>
              <a:rPr lang="en-US" sz="6000" b="1" dirty="0" smtClean="0">
                <a:solidFill>
                  <a:srgbClr val="2DF345"/>
                </a:solidFill>
              </a:rPr>
              <a:t>...</a:t>
            </a:r>
            <a:endParaRPr lang="en-US" sz="6000" b="1" dirty="0">
              <a:solidFill>
                <a:srgbClr val="2DF345"/>
              </a:solidFill>
            </a:endParaRPr>
          </a:p>
        </p:txBody>
      </p:sp>
      <p:sp>
        <p:nvSpPr>
          <p:cNvPr id="7" name="TextBox 6"/>
          <p:cNvSpPr txBox="1"/>
          <p:nvPr/>
        </p:nvSpPr>
        <p:spPr>
          <a:xfrm>
            <a:off x="0" y="953869"/>
            <a:ext cx="2286000" cy="923330"/>
          </a:xfrm>
          <a:prstGeom prst="rect">
            <a:avLst/>
          </a:prstGeom>
          <a:noFill/>
        </p:spPr>
        <p:txBody>
          <a:bodyPr wrap="square" rtlCol="0">
            <a:spAutoFit/>
          </a:bodyPr>
          <a:lstStyle/>
          <a:p>
            <a:r>
              <a:rPr lang="en-US" b="1" dirty="0" smtClean="0"/>
              <a:t>Experiential Programs for Corporates and Professionals</a:t>
            </a:r>
          </a:p>
        </p:txBody>
      </p:sp>
      <p:sp>
        <p:nvSpPr>
          <p:cNvPr id="8" name="TextBox 7"/>
          <p:cNvSpPr txBox="1"/>
          <p:nvPr/>
        </p:nvSpPr>
        <p:spPr>
          <a:xfrm>
            <a:off x="3124200" y="2450068"/>
            <a:ext cx="3733800" cy="369332"/>
          </a:xfrm>
          <a:prstGeom prst="rect">
            <a:avLst/>
          </a:prstGeom>
          <a:noFill/>
        </p:spPr>
        <p:txBody>
          <a:bodyPr wrap="square" rtlCol="0">
            <a:spAutoFit/>
          </a:bodyPr>
          <a:lstStyle/>
          <a:p>
            <a:r>
              <a:rPr lang="en-US" b="1" dirty="0" smtClean="0"/>
              <a:t>Corporate trainers and HR Advisors</a:t>
            </a:r>
          </a:p>
        </p:txBody>
      </p:sp>
      <p:sp>
        <p:nvSpPr>
          <p:cNvPr id="9" name="TextBox 8"/>
          <p:cNvSpPr txBox="1"/>
          <p:nvPr/>
        </p:nvSpPr>
        <p:spPr>
          <a:xfrm>
            <a:off x="4648200" y="1516797"/>
            <a:ext cx="2209800" cy="1015663"/>
          </a:xfrm>
          <a:prstGeom prst="rect">
            <a:avLst/>
          </a:prstGeom>
          <a:noFill/>
        </p:spPr>
        <p:txBody>
          <a:bodyPr wrap="square" rtlCol="0">
            <a:spAutoFit/>
          </a:bodyPr>
          <a:lstStyle/>
          <a:p>
            <a:r>
              <a:rPr lang="en-US" sz="3000" b="1" dirty="0" smtClean="0">
                <a:solidFill>
                  <a:srgbClr val="2DF345"/>
                </a:solidFill>
                <a:latin typeface="Bradley Hand ITC" pitchFamily="66" charset="0"/>
              </a:rPr>
              <a:t>People Live Consultants</a:t>
            </a:r>
          </a:p>
        </p:txBody>
      </p:sp>
      <p:sp>
        <p:nvSpPr>
          <p:cNvPr id="10" name="TextBox 9"/>
          <p:cNvSpPr txBox="1"/>
          <p:nvPr/>
        </p:nvSpPr>
        <p:spPr>
          <a:xfrm>
            <a:off x="6019800" y="1288197"/>
            <a:ext cx="457176" cy="369332"/>
          </a:xfrm>
          <a:prstGeom prst="rect">
            <a:avLst/>
          </a:prstGeom>
          <a:noFill/>
        </p:spPr>
        <p:txBody>
          <a:bodyPr wrap="none" rtlCol="0">
            <a:spAutoFit/>
          </a:bodyPr>
          <a:lstStyle/>
          <a:p>
            <a:r>
              <a:rPr lang="en-US" dirty="0" smtClean="0"/>
              <a:t>plc</a:t>
            </a:r>
            <a:endParaRPr lang="en-US" dirty="0"/>
          </a:p>
        </p:txBody>
      </p:sp>
      <p:sp>
        <p:nvSpPr>
          <p:cNvPr id="12" name="Content Placeholder 2"/>
          <p:cNvSpPr txBox="1">
            <a:spLocks/>
          </p:cNvSpPr>
          <p:nvPr/>
        </p:nvSpPr>
        <p:spPr>
          <a:xfrm>
            <a:off x="228600" y="4419600"/>
            <a:ext cx="6400800" cy="4495800"/>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kumimoji="0" lang="en-IN" sz="1300" b="1" i="0" u="none" strike="noStrike" kern="1200" cap="none" spc="0" normalizeH="0" baseline="0" noProof="0" dirty="0" smtClean="0">
                <a:ln>
                  <a:noFill/>
                </a:ln>
                <a:solidFill>
                  <a:srgbClr val="088217"/>
                </a:solidFill>
                <a:effectLst/>
                <a:uLnTx/>
                <a:uFillTx/>
                <a:latin typeface="+mn-lt"/>
                <a:ea typeface="+mn-ea"/>
                <a:cs typeface="+mn-cs"/>
              </a:rPr>
              <a:t>How does it work?</a:t>
            </a:r>
          </a:p>
          <a:p>
            <a:pPr marL="342900" indent="-342900" algn="just">
              <a:spcBef>
                <a:spcPct val="20000"/>
              </a:spcBef>
            </a:pPr>
            <a:r>
              <a:rPr lang="en-IN" sz="1300" dirty="0" smtClean="0"/>
              <a:t>	Participants take part in a unique blend of sound and rhythm made from the most surprising objects and quickly learn the value of individual contribution and personal accountability and the need to work in harmony to achieve the desired results. It provides great lesson in leadership, planning, execution, rehearsing, asking questions, to achieve the given task which will test everyone in the team.</a:t>
            </a:r>
          </a:p>
          <a:p>
            <a:pPr marL="342900" indent="-342900" algn="just">
              <a:spcBef>
                <a:spcPct val="20000"/>
              </a:spcBef>
            </a:pPr>
            <a:r>
              <a:rPr lang="en-IN" sz="1300" dirty="0" smtClean="0"/>
              <a:t>	It is a 90 minute fun exercise where participants follow instructions given by unusual instruments to achieve the task. This is usually preceded by ice breaking and an exercise on communication to set the tone of the program.</a:t>
            </a:r>
            <a:endParaRPr lang="en-IN" sz="1300" b="1" baseline="0" dirty="0" smtClean="0">
              <a:solidFill>
                <a:srgbClr val="088217"/>
              </a:solidFill>
            </a:endParaRPr>
          </a:p>
          <a:p>
            <a:pPr marL="342900" indent="-342900" algn="just">
              <a:spcBef>
                <a:spcPct val="20000"/>
              </a:spcBef>
            </a:pPr>
            <a:endParaRPr lang="en-IN" sz="1300" b="1" baseline="0" dirty="0" smtClean="0">
              <a:solidFill>
                <a:srgbClr val="088217"/>
              </a:solidFill>
            </a:endParaRPr>
          </a:p>
          <a:p>
            <a:pPr marL="342900" indent="-342900" algn="just">
              <a:spcBef>
                <a:spcPct val="20000"/>
              </a:spcBef>
            </a:pPr>
            <a:r>
              <a:rPr lang="en-IN" sz="1300" b="1" baseline="0" dirty="0" smtClean="0">
                <a:solidFill>
                  <a:srgbClr val="088217"/>
                </a:solidFill>
              </a:rPr>
              <a:t>What </a:t>
            </a:r>
            <a:r>
              <a:rPr lang="en-IN" sz="1300" b="1" baseline="0" dirty="0" smtClean="0">
                <a:solidFill>
                  <a:srgbClr val="088217"/>
                </a:solidFill>
              </a:rPr>
              <a:t>do</a:t>
            </a:r>
            <a:r>
              <a:rPr lang="en-IN" sz="1300" b="1" dirty="0" smtClean="0">
                <a:solidFill>
                  <a:srgbClr val="088217"/>
                </a:solidFill>
              </a:rPr>
              <a:t> the participants learn?</a:t>
            </a:r>
          </a:p>
          <a:p>
            <a:pPr marL="800100" lvl="1" indent="-342900" algn="just">
              <a:spcBef>
                <a:spcPct val="20000"/>
              </a:spcBef>
              <a:buFont typeface="Arial" pitchFamily="34" charset="0"/>
              <a:buChar char="•"/>
            </a:pPr>
            <a:r>
              <a:rPr lang="en-IN" sz="1300" dirty="0" smtClean="0">
                <a:solidFill>
                  <a:srgbClr val="FF0000"/>
                </a:solidFill>
              </a:rPr>
              <a:t>The program provides a strong and immediate message of the value of individual contribution in working in harmony</a:t>
            </a:r>
          </a:p>
          <a:p>
            <a:pPr marL="800100" lvl="1" indent="-342900" algn="just">
              <a:spcBef>
                <a:spcPct val="20000"/>
              </a:spcBef>
              <a:buFont typeface="Arial" pitchFamily="34" charset="0"/>
              <a:buChar char="•"/>
            </a:pPr>
            <a:r>
              <a:rPr lang="en-IN" sz="1300" dirty="0" smtClean="0">
                <a:solidFill>
                  <a:srgbClr val="FF0000"/>
                </a:solidFill>
              </a:rPr>
              <a:t>Participants discover how to look at things from new angles and approach and once the approach is decided, how to practice it and put it into execution</a:t>
            </a:r>
          </a:p>
          <a:p>
            <a:pPr marL="800100" lvl="1" indent="-342900" algn="just">
              <a:spcBef>
                <a:spcPct val="20000"/>
              </a:spcBef>
              <a:buFont typeface="Arial" pitchFamily="34" charset="0"/>
              <a:buChar char="•"/>
            </a:pPr>
            <a:r>
              <a:rPr lang="en-IN" sz="1300" dirty="0" smtClean="0">
                <a:solidFill>
                  <a:srgbClr val="FF0000"/>
                </a:solidFill>
              </a:rPr>
              <a:t>Finally, working together to achieve the task</a:t>
            </a:r>
          </a:p>
          <a:p>
            <a:pPr marL="800100" lvl="1" indent="-342900" algn="just">
              <a:spcBef>
                <a:spcPct val="20000"/>
              </a:spcBef>
              <a:buFont typeface="Arial" pitchFamily="34" charset="0"/>
              <a:buChar char="•"/>
            </a:pPr>
            <a:r>
              <a:rPr lang="en-IN" sz="1300" dirty="0" smtClean="0">
                <a:solidFill>
                  <a:srgbClr val="FF0000"/>
                </a:solidFill>
              </a:rPr>
              <a:t>Key take away: Precision in planning and execution</a:t>
            </a:r>
          </a:p>
          <a:p>
            <a:pPr marL="800100" lvl="1" indent="-342900" algn="just">
              <a:spcBef>
                <a:spcPct val="20000"/>
              </a:spcBef>
            </a:pPr>
            <a:endParaRPr lang="en-IN" sz="1300" b="1" dirty="0" smtClean="0">
              <a:solidFill>
                <a:srgbClr val="088217"/>
              </a:solidFill>
            </a:endParaRPr>
          </a:p>
          <a:p>
            <a:pPr marL="342900" indent="-342900" algn="just">
              <a:spcBef>
                <a:spcPct val="20000"/>
              </a:spcBef>
            </a:pPr>
            <a:r>
              <a:rPr lang="en-IN" sz="1300" b="1" dirty="0" smtClean="0">
                <a:solidFill>
                  <a:srgbClr val="088217"/>
                </a:solidFill>
              </a:rPr>
              <a:t>Size of the participants: </a:t>
            </a:r>
            <a:r>
              <a:rPr lang="en-IN" sz="1300" dirty="0" smtClean="0"/>
              <a:t>Maximum – 30</a:t>
            </a:r>
          </a:p>
          <a:p>
            <a:pPr marL="342900" indent="-342900" algn="just">
              <a:spcBef>
                <a:spcPct val="20000"/>
              </a:spcBef>
            </a:pPr>
            <a:r>
              <a:rPr lang="en-IN" sz="1300" b="1" dirty="0" smtClean="0">
                <a:solidFill>
                  <a:srgbClr val="088217"/>
                </a:solidFill>
              </a:rPr>
              <a:t>Program Duration: </a:t>
            </a:r>
            <a:r>
              <a:rPr lang="en-IN" sz="1300" dirty="0" smtClean="0"/>
              <a:t>Half day (4 – 5 Hours</a:t>
            </a:r>
            <a:r>
              <a:rPr lang="en-IN" sz="1300" dirty="0" smtClean="0"/>
              <a:t>)</a:t>
            </a:r>
            <a:endParaRPr lang="en-IN" sz="1300" dirty="0" smtClean="0"/>
          </a:p>
        </p:txBody>
      </p:sp>
      <p:sp>
        <p:nvSpPr>
          <p:cNvPr id="13" name="TextBox 12"/>
          <p:cNvSpPr txBox="1"/>
          <p:nvPr/>
        </p:nvSpPr>
        <p:spPr>
          <a:xfrm>
            <a:off x="685800" y="3820180"/>
            <a:ext cx="2362200" cy="523220"/>
          </a:xfrm>
          <a:prstGeom prst="rect">
            <a:avLst/>
          </a:prstGeom>
          <a:noFill/>
        </p:spPr>
        <p:txBody>
          <a:bodyPr wrap="square" rtlCol="0">
            <a:spAutoFit/>
          </a:bodyPr>
          <a:lstStyle/>
          <a:p>
            <a:pPr algn="ctr"/>
            <a:r>
              <a:rPr lang="en-US" sz="1400" i="1" dirty="0" smtClean="0">
                <a:solidFill>
                  <a:srgbClr val="088217"/>
                </a:solidFill>
              </a:rPr>
              <a:t>Listen to understand and not to reply…</a:t>
            </a:r>
            <a:endParaRPr lang="en-US" sz="1400" i="1" dirty="0">
              <a:solidFill>
                <a:srgbClr val="088217"/>
              </a:solidFill>
            </a:endParaRPr>
          </a:p>
        </p:txBody>
      </p:sp>
      <p:sp>
        <p:nvSpPr>
          <p:cNvPr id="14" name="Content Placeholder 2"/>
          <p:cNvSpPr>
            <a:spLocks noGrp="1"/>
          </p:cNvSpPr>
          <p:nvPr>
            <p:ph idx="1"/>
          </p:nvPr>
        </p:nvSpPr>
        <p:spPr>
          <a:xfrm>
            <a:off x="228600" y="2895600"/>
            <a:ext cx="2133600" cy="914400"/>
          </a:xfrm>
        </p:spPr>
        <p:txBody>
          <a:bodyPr>
            <a:noAutofit/>
          </a:bodyPr>
          <a:lstStyle/>
          <a:p>
            <a:pPr>
              <a:buNone/>
            </a:pPr>
            <a:r>
              <a:rPr lang="en-US" sz="3000" b="1" dirty="0" smtClean="0">
                <a:solidFill>
                  <a:srgbClr val="088217"/>
                </a:solidFill>
                <a:latin typeface="Bradley Hand ITC" pitchFamily="66" charset="0"/>
              </a:rPr>
              <a:t>Herding the Sheep…</a:t>
            </a:r>
          </a:p>
        </p:txBody>
      </p:sp>
      <p:pic>
        <p:nvPicPr>
          <p:cNvPr id="17" name="Picture 16" descr="sheep.jpg"/>
          <p:cNvPicPr>
            <a:picLocks noChangeAspect="1"/>
          </p:cNvPicPr>
          <p:nvPr/>
        </p:nvPicPr>
        <p:blipFill>
          <a:blip r:embed="rId3" cstate="print"/>
          <a:stretch>
            <a:fillRect/>
          </a:stretch>
        </p:blipFill>
        <p:spPr>
          <a:xfrm>
            <a:off x="3773773" y="2971800"/>
            <a:ext cx="2398427" cy="16002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3afb0f96eccb92f11a556ac25b545461.jpg"/>
          <p:cNvPicPr>
            <a:picLocks noChangeAspect="1"/>
          </p:cNvPicPr>
          <p:nvPr/>
        </p:nvPicPr>
        <p:blipFill>
          <a:blip r:embed="rId2"/>
          <a:stretch>
            <a:fillRect/>
          </a:stretch>
        </p:blipFill>
        <p:spPr>
          <a:xfrm>
            <a:off x="0" y="0"/>
            <a:ext cx="6858000" cy="2857500"/>
          </a:xfrm>
          <a:prstGeom prst="rect">
            <a:avLst/>
          </a:prstGeom>
        </p:spPr>
      </p:pic>
      <p:sp>
        <p:nvSpPr>
          <p:cNvPr id="6" name="Title 1"/>
          <p:cNvSpPr>
            <a:spLocks noGrp="1"/>
          </p:cNvSpPr>
          <p:nvPr>
            <p:ph type="title"/>
          </p:nvPr>
        </p:nvSpPr>
        <p:spPr>
          <a:xfrm>
            <a:off x="0" y="0"/>
            <a:ext cx="3200400" cy="1143000"/>
          </a:xfrm>
        </p:spPr>
        <p:txBody>
          <a:bodyPr>
            <a:noAutofit/>
          </a:bodyPr>
          <a:lstStyle/>
          <a:p>
            <a:pPr algn="l"/>
            <a:r>
              <a:rPr lang="en-US" sz="6000" b="1" dirty="0" err="1" smtClean="0">
                <a:solidFill>
                  <a:srgbClr val="2DF345"/>
                </a:solidFill>
              </a:rPr>
              <a:t>Udaan</a:t>
            </a:r>
            <a:r>
              <a:rPr lang="en-US" sz="6000" b="1" dirty="0" smtClean="0">
                <a:solidFill>
                  <a:srgbClr val="2DF345"/>
                </a:solidFill>
              </a:rPr>
              <a:t>...</a:t>
            </a:r>
            <a:endParaRPr lang="en-US" sz="6000" b="1" dirty="0">
              <a:solidFill>
                <a:srgbClr val="2DF345"/>
              </a:solidFill>
            </a:endParaRPr>
          </a:p>
        </p:txBody>
      </p:sp>
      <p:sp>
        <p:nvSpPr>
          <p:cNvPr id="7" name="TextBox 6"/>
          <p:cNvSpPr txBox="1"/>
          <p:nvPr/>
        </p:nvSpPr>
        <p:spPr>
          <a:xfrm>
            <a:off x="0" y="953869"/>
            <a:ext cx="2286000" cy="923330"/>
          </a:xfrm>
          <a:prstGeom prst="rect">
            <a:avLst/>
          </a:prstGeom>
          <a:noFill/>
        </p:spPr>
        <p:txBody>
          <a:bodyPr wrap="square" rtlCol="0">
            <a:spAutoFit/>
          </a:bodyPr>
          <a:lstStyle/>
          <a:p>
            <a:r>
              <a:rPr lang="en-US" b="1" dirty="0" smtClean="0"/>
              <a:t>Experiential Programs for Corporates and Professionals</a:t>
            </a:r>
          </a:p>
        </p:txBody>
      </p:sp>
      <p:sp>
        <p:nvSpPr>
          <p:cNvPr id="8" name="TextBox 7"/>
          <p:cNvSpPr txBox="1"/>
          <p:nvPr/>
        </p:nvSpPr>
        <p:spPr>
          <a:xfrm>
            <a:off x="3124200" y="2450068"/>
            <a:ext cx="3733800" cy="369332"/>
          </a:xfrm>
          <a:prstGeom prst="rect">
            <a:avLst/>
          </a:prstGeom>
          <a:noFill/>
        </p:spPr>
        <p:txBody>
          <a:bodyPr wrap="square" rtlCol="0">
            <a:spAutoFit/>
          </a:bodyPr>
          <a:lstStyle/>
          <a:p>
            <a:r>
              <a:rPr lang="en-US" b="1" dirty="0" smtClean="0"/>
              <a:t>Corporate trainers and HR Advisors</a:t>
            </a:r>
          </a:p>
        </p:txBody>
      </p:sp>
      <p:sp>
        <p:nvSpPr>
          <p:cNvPr id="9" name="TextBox 8"/>
          <p:cNvSpPr txBox="1"/>
          <p:nvPr/>
        </p:nvSpPr>
        <p:spPr>
          <a:xfrm>
            <a:off x="4648200" y="1516797"/>
            <a:ext cx="2209800" cy="1015663"/>
          </a:xfrm>
          <a:prstGeom prst="rect">
            <a:avLst/>
          </a:prstGeom>
          <a:noFill/>
        </p:spPr>
        <p:txBody>
          <a:bodyPr wrap="square" rtlCol="0">
            <a:spAutoFit/>
          </a:bodyPr>
          <a:lstStyle/>
          <a:p>
            <a:r>
              <a:rPr lang="en-US" sz="3000" b="1" dirty="0" smtClean="0">
                <a:solidFill>
                  <a:srgbClr val="2DF345"/>
                </a:solidFill>
                <a:latin typeface="Bradley Hand ITC" pitchFamily="66" charset="0"/>
              </a:rPr>
              <a:t>People Live Consultants</a:t>
            </a:r>
          </a:p>
        </p:txBody>
      </p:sp>
      <p:sp>
        <p:nvSpPr>
          <p:cNvPr id="10" name="TextBox 9"/>
          <p:cNvSpPr txBox="1"/>
          <p:nvPr/>
        </p:nvSpPr>
        <p:spPr>
          <a:xfrm>
            <a:off x="6019800" y="1288197"/>
            <a:ext cx="457176" cy="369332"/>
          </a:xfrm>
          <a:prstGeom prst="rect">
            <a:avLst/>
          </a:prstGeom>
          <a:noFill/>
        </p:spPr>
        <p:txBody>
          <a:bodyPr wrap="none" rtlCol="0">
            <a:spAutoFit/>
          </a:bodyPr>
          <a:lstStyle/>
          <a:p>
            <a:r>
              <a:rPr lang="en-US" dirty="0" smtClean="0"/>
              <a:t>plc</a:t>
            </a:r>
            <a:endParaRPr lang="en-US" dirty="0"/>
          </a:p>
        </p:txBody>
      </p:sp>
      <p:sp>
        <p:nvSpPr>
          <p:cNvPr id="12" name="Content Placeholder 2"/>
          <p:cNvSpPr txBox="1">
            <a:spLocks/>
          </p:cNvSpPr>
          <p:nvPr/>
        </p:nvSpPr>
        <p:spPr>
          <a:xfrm>
            <a:off x="228600" y="4419600"/>
            <a:ext cx="6400800" cy="4572000"/>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kumimoji="0" lang="en-IN" sz="1300" b="1" i="0" u="none" strike="noStrike" kern="1200" cap="none" spc="0" normalizeH="0" baseline="0" noProof="0" dirty="0" smtClean="0">
                <a:ln>
                  <a:noFill/>
                </a:ln>
                <a:solidFill>
                  <a:srgbClr val="088217"/>
                </a:solidFill>
                <a:effectLst/>
                <a:uLnTx/>
                <a:uFillTx/>
                <a:latin typeface="+mn-lt"/>
                <a:ea typeface="+mn-ea"/>
                <a:cs typeface="+mn-cs"/>
              </a:rPr>
              <a:t>How does it work?</a:t>
            </a:r>
          </a:p>
          <a:p>
            <a:pPr marL="342900" indent="-342900" algn="just">
              <a:spcBef>
                <a:spcPct val="20000"/>
              </a:spcBef>
              <a:buFont typeface="Arial" pitchFamily="34" charset="0"/>
              <a:buChar char="•"/>
            </a:pPr>
            <a:r>
              <a:rPr lang="en-IN" sz="1300" dirty="0" smtClean="0"/>
              <a:t>As the editor of your newspaper, you have to gather news for different pages and edit the same. Two teams have to get together to make a 8 page newspaper so that it is a complete newspaper with the given resources, headings and sections with no duplication and mismatch in any of the sections. Everyone has to get together to align and meet the deadlines. </a:t>
            </a:r>
          </a:p>
          <a:p>
            <a:pPr marL="342900" indent="-342900" algn="just">
              <a:spcBef>
                <a:spcPct val="20000"/>
              </a:spcBef>
              <a:buFont typeface="Arial" pitchFamily="34" charset="0"/>
              <a:buChar char="•"/>
            </a:pPr>
            <a:r>
              <a:rPr lang="en-IN" sz="1300" dirty="0" smtClean="0"/>
              <a:t>In this full day program, participants experience the highs and lows of communication and asking questions till there is absolute clarity and understanding of the task besides the role of the leader which is key to the exercise. While going through the task and the related pressure of timelines, participants also experience the wisdom of sharing information and helping others to achieve the objective. </a:t>
            </a:r>
            <a:endParaRPr lang="en-IN" sz="1300" b="1" baseline="0" dirty="0" smtClean="0">
              <a:solidFill>
                <a:srgbClr val="088217"/>
              </a:solidFill>
            </a:endParaRPr>
          </a:p>
          <a:p>
            <a:pPr marL="342900" indent="-342900" algn="just">
              <a:spcBef>
                <a:spcPct val="20000"/>
              </a:spcBef>
            </a:pPr>
            <a:r>
              <a:rPr lang="en-IN" sz="1300" b="1" baseline="0" dirty="0" smtClean="0">
                <a:solidFill>
                  <a:srgbClr val="088217"/>
                </a:solidFill>
              </a:rPr>
              <a:t>What do</a:t>
            </a:r>
            <a:r>
              <a:rPr lang="en-IN" sz="1300" b="1" dirty="0" smtClean="0">
                <a:solidFill>
                  <a:srgbClr val="088217"/>
                </a:solidFill>
              </a:rPr>
              <a:t> the participants learn?</a:t>
            </a:r>
          </a:p>
          <a:p>
            <a:pPr marL="342900" indent="-342900" algn="just">
              <a:spcBef>
                <a:spcPct val="20000"/>
              </a:spcBef>
            </a:pPr>
            <a:r>
              <a:rPr lang="en-IN" sz="1300" b="1" dirty="0" smtClean="0">
                <a:solidFill>
                  <a:srgbClr val="088217"/>
                </a:solidFill>
              </a:rPr>
              <a:t>	</a:t>
            </a:r>
            <a:r>
              <a:rPr lang="en-IN" sz="1300" dirty="0" smtClean="0">
                <a:solidFill>
                  <a:srgbClr val="FF0000"/>
                </a:solidFill>
              </a:rPr>
              <a:t>Key learning points </a:t>
            </a:r>
            <a:r>
              <a:rPr lang="en-IN" sz="1300" dirty="0" smtClean="0">
                <a:solidFill>
                  <a:srgbClr val="FF0000"/>
                </a:solidFill>
              </a:rPr>
              <a:t>include:</a:t>
            </a:r>
            <a:endParaRPr lang="en-IN" sz="1300" dirty="0" smtClean="0">
              <a:solidFill>
                <a:srgbClr val="FF0000"/>
              </a:solidFill>
            </a:endParaRPr>
          </a:p>
          <a:p>
            <a:pPr marL="800100" lvl="1" indent="-342900" algn="just">
              <a:spcBef>
                <a:spcPct val="20000"/>
              </a:spcBef>
              <a:buFont typeface="Arial" pitchFamily="34" charset="0"/>
              <a:buChar char="•"/>
            </a:pPr>
            <a:r>
              <a:rPr lang="en-IN" sz="1300" dirty="0" smtClean="0">
                <a:solidFill>
                  <a:srgbClr val="FF0000"/>
                </a:solidFill>
              </a:rPr>
              <a:t>Effective communication delivers exceptional results</a:t>
            </a:r>
          </a:p>
          <a:p>
            <a:pPr marL="800100" lvl="1" indent="-342900" algn="just">
              <a:spcBef>
                <a:spcPct val="20000"/>
              </a:spcBef>
              <a:buFont typeface="Arial" pitchFamily="34" charset="0"/>
              <a:buChar char="•"/>
            </a:pPr>
            <a:r>
              <a:rPr lang="en-IN" sz="1300" dirty="0" smtClean="0">
                <a:solidFill>
                  <a:srgbClr val="FF0000"/>
                </a:solidFill>
              </a:rPr>
              <a:t>Listening to understand, not to reply</a:t>
            </a:r>
          </a:p>
          <a:p>
            <a:pPr marL="800100" lvl="1" indent="-342900" algn="just">
              <a:spcBef>
                <a:spcPct val="20000"/>
              </a:spcBef>
              <a:buFont typeface="Arial" pitchFamily="34" charset="0"/>
              <a:buChar char="•"/>
            </a:pPr>
            <a:r>
              <a:rPr lang="en-IN" sz="1300" dirty="0" smtClean="0">
                <a:solidFill>
                  <a:srgbClr val="FF0000"/>
                </a:solidFill>
              </a:rPr>
              <a:t>Helping others</a:t>
            </a:r>
          </a:p>
          <a:p>
            <a:pPr marL="800100" lvl="1" indent="-342900" algn="just">
              <a:spcBef>
                <a:spcPct val="20000"/>
              </a:spcBef>
              <a:buFont typeface="Arial" pitchFamily="34" charset="0"/>
              <a:buChar char="•"/>
            </a:pPr>
            <a:r>
              <a:rPr lang="en-IN" sz="1300" dirty="0" smtClean="0">
                <a:solidFill>
                  <a:srgbClr val="FF0000"/>
                </a:solidFill>
              </a:rPr>
              <a:t>Team work and collaboration</a:t>
            </a:r>
          </a:p>
          <a:p>
            <a:pPr marL="800100" lvl="1" indent="-342900" algn="just">
              <a:spcBef>
                <a:spcPct val="20000"/>
              </a:spcBef>
              <a:buFont typeface="Arial" pitchFamily="34" charset="0"/>
              <a:buChar char="•"/>
            </a:pPr>
            <a:r>
              <a:rPr lang="en-IN" sz="1300" dirty="0" smtClean="0">
                <a:solidFill>
                  <a:srgbClr val="FF0000"/>
                </a:solidFill>
              </a:rPr>
              <a:t>Good participants push the leader to perform</a:t>
            </a:r>
          </a:p>
          <a:p>
            <a:pPr marL="342900" indent="-342900" algn="just">
              <a:spcBef>
                <a:spcPct val="20000"/>
              </a:spcBef>
            </a:pPr>
            <a:r>
              <a:rPr lang="en-IN" sz="1300" b="1" dirty="0" smtClean="0">
                <a:solidFill>
                  <a:srgbClr val="088217"/>
                </a:solidFill>
              </a:rPr>
              <a:t>Size of the participants: </a:t>
            </a:r>
            <a:r>
              <a:rPr lang="en-IN" sz="1300" dirty="0" smtClean="0"/>
              <a:t>Maximum – 30</a:t>
            </a:r>
          </a:p>
          <a:p>
            <a:pPr marL="342900" indent="-342900" algn="just">
              <a:spcBef>
                <a:spcPct val="20000"/>
              </a:spcBef>
            </a:pPr>
            <a:r>
              <a:rPr lang="en-IN" sz="1300" b="1" dirty="0" smtClean="0">
                <a:solidFill>
                  <a:srgbClr val="088217"/>
                </a:solidFill>
              </a:rPr>
              <a:t>Program Duration: </a:t>
            </a:r>
            <a:r>
              <a:rPr lang="en-IN" sz="1300" dirty="0" smtClean="0"/>
              <a:t>Half day (4 – 5 Hours</a:t>
            </a:r>
            <a:r>
              <a:rPr lang="en-IN" sz="1300" dirty="0" smtClean="0"/>
              <a:t>)</a:t>
            </a:r>
            <a:endParaRPr lang="en-IN" sz="1300" dirty="0" smtClean="0"/>
          </a:p>
        </p:txBody>
      </p:sp>
      <p:sp>
        <p:nvSpPr>
          <p:cNvPr id="13" name="TextBox 12"/>
          <p:cNvSpPr txBox="1"/>
          <p:nvPr/>
        </p:nvSpPr>
        <p:spPr>
          <a:xfrm>
            <a:off x="685800" y="3820180"/>
            <a:ext cx="2362200" cy="523220"/>
          </a:xfrm>
          <a:prstGeom prst="rect">
            <a:avLst/>
          </a:prstGeom>
          <a:noFill/>
        </p:spPr>
        <p:txBody>
          <a:bodyPr wrap="square" rtlCol="0">
            <a:spAutoFit/>
          </a:bodyPr>
          <a:lstStyle/>
          <a:p>
            <a:pPr algn="ctr"/>
            <a:r>
              <a:rPr lang="en-US" sz="1400" i="1" dirty="0" smtClean="0">
                <a:solidFill>
                  <a:srgbClr val="088217"/>
                </a:solidFill>
              </a:rPr>
              <a:t>Everybody should be on the same page…</a:t>
            </a:r>
            <a:endParaRPr lang="en-US" sz="1400" i="1" dirty="0">
              <a:solidFill>
                <a:srgbClr val="088217"/>
              </a:solidFill>
            </a:endParaRPr>
          </a:p>
        </p:txBody>
      </p:sp>
      <p:sp>
        <p:nvSpPr>
          <p:cNvPr id="14" name="Content Placeholder 2"/>
          <p:cNvSpPr>
            <a:spLocks noGrp="1"/>
          </p:cNvSpPr>
          <p:nvPr>
            <p:ph idx="1"/>
          </p:nvPr>
        </p:nvSpPr>
        <p:spPr>
          <a:xfrm>
            <a:off x="228600" y="2895600"/>
            <a:ext cx="2133600" cy="914400"/>
          </a:xfrm>
        </p:spPr>
        <p:txBody>
          <a:bodyPr>
            <a:noAutofit/>
          </a:bodyPr>
          <a:lstStyle/>
          <a:p>
            <a:pPr>
              <a:buNone/>
            </a:pPr>
            <a:r>
              <a:rPr lang="en-US" sz="3000" b="1" dirty="0" smtClean="0">
                <a:solidFill>
                  <a:srgbClr val="088217"/>
                </a:solidFill>
                <a:latin typeface="Bradley Hand ITC" pitchFamily="66" charset="0"/>
              </a:rPr>
              <a:t>News Room…</a:t>
            </a:r>
          </a:p>
        </p:txBody>
      </p:sp>
      <p:pic>
        <p:nvPicPr>
          <p:cNvPr id="15" name="Picture 14" descr="news.jpg"/>
          <p:cNvPicPr>
            <a:picLocks noChangeAspect="1"/>
          </p:cNvPicPr>
          <p:nvPr/>
        </p:nvPicPr>
        <p:blipFill>
          <a:blip r:embed="rId3"/>
          <a:stretch>
            <a:fillRect/>
          </a:stretch>
        </p:blipFill>
        <p:spPr>
          <a:xfrm>
            <a:off x="3657600" y="3048000"/>
            <a:ext cx="2667000" cy="149352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1687677449-tncameraman-shooting-movie.jpg"/>
          <p:cNvPicPr>
            <a:picLocks noChangeAspect="1"/>
          </p:cNvPicPr>
          <p:nvPr/>
        </p:nvPicPr>
        <p:blipFill>
          <a:blip r:embed="rId2"/>
          <a:stretch>
            <a:fillRect/>
          </a:stretch>
        </p:blipFill>
        <p:spPr>
          <a:xfrm>
            <a:off x="4876800" y="2895600"/>
            <a:ext cx="1693772" cy="1676400"/>
          </a:xfrm>
          <a:prstGeom prst="rect">
            <a:avLst/>
          </a:prstGeom>
        </p:spPr>
      </p:pic>
      <p:pic>
        <p:nvPicPr>
          <p:cNvPr id="4" name="Picture 3" descr="3afb0f96eccb92f11a556ac25b545461.jpg"/>
          <p:cNvPicPr>
            <a:picLocks noChangeAspect="1"/>
          </p:cNvPicPr>
          <p:nvPr/>
        </p:nvPicPr>
        <p:blipFill>
          <a:blip r:embed="rId3"/>
          <a:stretch>
            <a:fillRect/>
          </a:stretch>
        </p:blipFill>
        <p:spPr>
          <a:xfrm>
            <a:off x="0" y="0"/>
            <a:ext cx="6858000" cy="2857500"/>
          </a:xfrm>
          <a:prstGeom prst="rect">
            <a:avLst/>
          </a:prstGeom>
        </p:spPr>
      </p:pic>
      <p:sp>
        <p:nvSpPr>
          <p:cNvPr id="5" name="Title 1"/>
          <p:cNvSpPr>
            <a:spLocks noGrp="1"/>
          </p:cNvSpPr>
          <p:nvPr>
            <p:ph type="title"/>
          </p:nvPr>
        </p:nvSpPr>
        <p:spPr>
          <a:xfrm>
            <a:off x="0" y="0"/>
            <a:ext cx="3200400" cy="1143000"/>
          </a:xfrm>
        </p:spPr>
        <p:txBody>
          <a:bodyPr>
            <a:noAutofit/>
          </a:bodyPr>
          <a:lstStyle/>
          <a:p>
            <a:pPr algn="l"/>
            <a:r>
              <a:rPr lang="en-US" sz="6000" b="1" dirty="0" err="1" smtClean="0">
                <a:solidFill>
                  <a:srgbClr val="2DF345"/>
                </a:solidFill>
              </a:rPr>
              <a:t>Udaan</a:t>
            </a:r>
            <a:r>
              <a:rPr lang="en-US" sz="6000" b="1" dirty="0" smtClean="0">
                <a:solidFill>
                  <a:srgbClr val="2DF345"/>
                </a:solidFill>
              </a:rPr>
              <a:t>...</a:t>
            </a:r>
            <a:endParaRPr lang="en-US" sz="6000" b="1" dirty="0">
              <a:solidFill>
                <a:srgbClr val="2DF345"/>
              </a:solidFill>
            </a:endParaRPr>
          </a:p>
        </p:txBody>
      </p:sp>
      <p:sp>
        <p:nvSpPr>
          <p:cNvPr id="7" name="TextBox 6"/>
          <p:cNvSpPr txBox="1"/>
          <p:nvPr/>
        </p:nvSpPr>
        <p:spPr>
          <a:xfrm>
            <a:off x="0" y="953869"/>
            <a:ext cx="2286000" cy="923330"/>
          </a:xfrm>
          <a:prstGeom prst="rect">
            <a:avLst/>
          </a:prstGeom>
          <a:noFill/>
        </p:spPr>
        <p:txBody>
          <a:bodyPr wrap="square" rtlCol="0">
            <a:spAutoFit/>
          </a:bodyPr>
          <a:lstStyle/>
          <a:p>
            <a:r>
              <a:rPr lang="en-US" b="1" dirty="0" smtClean="0"/>
              <a:t>Experiential Programs for Corporates and Professionals</a:t>
            </a:r>
          </a:p>
        </p:txBody>
      </p:sp>
      <p:sp>
        <p:nvSpPr>
          <p:cNvPr id="8" name="TextBox 7"/>
          <p:cNvSpPr txBox="1"/>
          <p:nvPr/>
        </p:nvSpPr>
        <p:spPr>
          <a:xfrm>
            <a:off x="3124200" y="2450068"/>
            <a:ext cx="3733800" cy="369332"/>
          </a:xfrm>
          <a:prstGeom prst="rect">
            <a:avLst/>
          </a:prstGeom>
          <a:noFill/>
        </p:spPr>
        <p:txBody>
          <a:bodyPr wrap="square" rtlCol="0">
            <a:spAutoFit/>
          </a:bodyPr>
          <a:lstStyle/>
          <a:p>
            <a:r>
              <a:rPr lang="en-US" b="1" dirty="0" smtClean="0"/>
              <a:t>Corporate trainers and HR Advisors</a:t>
            </a:r>
          </a:p>
        </p:txBody>
      </p:sp>
      <p:sp>
        <p:nvSpPr>
          <p:cNvPr id="9" name="TextBox 8"/>
          <p:cNvSpPr txBox="1"/>
          <p:nvPr/>
        </p:nvSpPr>
        <p:spPr>
          <a:xfrm>
            <a:off x="4648200" y="1516797"/>
            <a:ext cx="2209800" cy="1015663"/>
          </a:xfrm>
          <a:prstGeom prst="rect">
            <a:avLst/>
          </a:prstGeom>
          <a:noFill/>
        </p:spPr>
        <p:txBody>
          <a:bodyPr wrap="square" rtlCol="0">
            <a:spAutoFit/>
          </a:bodyPr>
          <a:lstStyle/>
          <a:p>
            <a:r>
              <a:rPr lang="en-US" sz="3000" b="1" dirty="0" smtClean="0">
                <a:solidFill>
                  <a:srgbClr val="2DF345"/>
                </a:solidFill>
                <a:latin typeface="Bradley Hand ITC" pitchFamily="66" charset="0"/>
              </a:rPr>
              <a:t>People Live Consultants</a:t>
            </a:r>
          </a:p>
        </p:txBody>
      </p:sp>
      <p:sp>
        <p:nvSpPr>
          <p:cNvPr id="10" name="TextBox 9"/>
          <p:cNvSpPr txBox="1"/>
          <p:nvPr/>
        </p:nvSpPr>
        <p:spPr>
          <a:xfrm>
            <a:off x="6019800" y="1288197"/>
            <a:ext cx="457176" cy="369332"/>
          </a:xfrm>
          <a:prstGeom prst="rect">
            <a:avLst/>
          </a:prstGeom>
          <a:noFill/>
        </p:spPr>
        <p:txBody>
          <a:bodyPr wrap="none" rtlCol="0">
            <a:spAutoFit/>
          </a:bodyPr>
          <a:lstStyle/>
          <a:p>
            <a:r>
              <a:rPr lang="en-US" dirty="0" smtClean="0"/>
              <a:t>plc</a:t>
            </a:r>
            <a:endParaRPr lang="en-US" dirty="0"/>
          </a:p>
        </p:txBody>
      </p:sp>
      <p:sp>
        <p:nvSpPr>
          <p:cNvPr id="13" name="Content Placeholder 2"/>
          <p:cNvSpPr txBox="1">
            <a:spLocks/>
          </p:cNvSpPr>
          <p:nvPr/>
        </p:nvSpPr>
        <p:spPr>
          <a:xfrm>
            <a:off x="228600" y="4267200"/>
            <a:ext cx="6400800" cy="4343400"/>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kumimoji="0" lang="en-IN" sz="1300" b="1" i="0" u="none" strike="noStrike" kern="1200" cap="none" spc="0" normalizeH="0" baseline="0" noProof="0" dirty="0" smtClean="0">
                <a:ln>
                  <a:noFill/>
                </a:ln>
                <a:solidFill>
                  <a:srgbClr val="088217"/>
                </a:solidFill>
                <a:effectLst/>
                <a:uLnTx/>
                <a:uFillTx/>
                <a:latin typeface="+mn-lt"/>
                <a:ea typeface="+mn-ea"/>
                <a:cs typeface="+mn-cs"/>
              </a:rPr>
              <a:t>How does it work?</a:t>
            </a:r>
          </a:p>
          <a:p>
            <a:pPr marL="342900" indent="-342900" algn="just">
              <a:spcBef>
                <a:spcPct val="20000"/>
              </a:spcBef>
            </a:pPr>
            <a:r>
              <a:rPr lang="en-IN" sz="1300" dirty="0" smtClean="0"/>
              <a:t>	Team leader acts like a movie </a:t>
            </a:r>
            <a:r>
              <a:rPr lang="en-IN" sz="1300" dirty="0" smtClean="0"/>
              <a:t>producer and director who </a:t>
            </a:r>
            <a:r>
              <a:rPr lang="en-IN" sz="1300" dirty="0" smtClean="0"/>
              <a:t>is required to assemble the necessary resources to create a short movie on a given topic while engaging the audience’s attention and eyeballs. This is the last exercise of the day and the time allocated is 120 minutes. Participants will experience the following outcomes: </a:t>
            </a:r>
          </a:p>
          <a:p>
            <a:pPr marL="800100" lvl="1" indent="-342900" algn="just">
              <a:spcBef>
                <a:spcPct val="20000"/>
              </a:spcBef>
              <a:buFont typeface="Arial" pitchFamily="34" charset="0"/>
              <a:buChar char="•"/>
            </a:pPr>
            <a:r>
              <a:rPr lang="en-IN" sz="1300" dirty="0" smtClean="0"/>
              <a:t>Team work and collaboration with proper planning</a:t>
            </a:r>
          </a:p>
          <a:p>
            <a:pPr marL="800100" lvl="1" indent="-342900" algn="just">
              <a:spcBef>
                <a:spcPct val="20000"/>
              </a:spcBef>
              <a:buFont typeface="Arial" pitchFamily="34" charset="0"/>
              <a:buChar char="•"/>
            </a:pPr>
            <a:r>
              <a:rPr lang="en-IN" sz="1300" dirty="0" smtClean="0"/>
              <a:t>Optimal allocation of resources</a:t>
            </a:r>
          </a:p>
          <a:p>
            <a:pPr marL="800100" lvl="1" indent="-342900" algn="just">
              <a:spcBef>
                <a:spcPct val="20000"/>
              </a:spcBef>
              <a:buFont typeface="Arial" pitchFamily="34" charset="0"/>
              <a:buChar char="•"/>
            </a:pPr>
            <a:r>
              <a:rPr lang="en-IN" sz="1300" dirty="0" smtClean="0"/>
              <a:t>Effective communication and conflict resolution</a:t>
            </a:r>
          </a:p>
          <a:p>
            <a:pPr marL="800100" lvl="1" indent="-342900" algn="just">
              <a:spcBef>
                <a:spcPct val="20000"/>
              </a:spcBef>
              <a:buFont typeface="Arial" pitchFamily="34" charset="0"/>
              <a:buChar char="•"/>
            </a:pPr>
            <a:r>
              <a:rPr lang="en-IN" sz="1300" dirty="0" smtClean="0"/>
              <a:t>Working within constraints to achieve the desired results</a:t>
            </a:r>
          </a:p>
          <a:p>
            <a:pPr marL="800100" lvl="1" indent="-342900" algn="just">
              <a:spcBef>
                <a:spcPct val="20000"/>
              </a:spcBef>
              <a:buFont typeface="Arial" pitchFamily="34" charset="0"/>
              <a:buChar char="•"/>
            </a:pPr>
            <a:r>
              <a:rPr lang="en-IN" sz="1300" dirty="0" smtClean="0"/>
              <a:t>Add value in creative ways to maximize the impact</a:t>
            </a:r>
          </a:p>
          <a:p>
            <a:pPr marL="342900" indent="-342900" algn="just">
              <a:spcBef>
                <a:spcPct val="20000"/>
              </a:spcBef>
            </a:pPr>
            <a:endParaRPr lang="en-IN" sz="1000" b="1" baseline="0" dirty="0" smtClean="0">
              <a:solidFill>
                <a:srgbClr val="088217"/>
              </a:solidFill>
            </a:endParaRPr>
          </a:p>
          <a:p>
            <a:pPr marL="342900" indent="-342900" algn="just">
              <a:spcBef>
                <a:spcPct val="20000"/>
              </a:spcBef>
            </a:pPr>
            <a:r>
              <a:rPr lang="en-IN" sz="1300" b="1" baseline="0" dirty="0" smtClean="0">
                <a:solidFill>
                  <a:srgbClr val="088217"/>
                </a:solidFill>
              </a:rPr>
              <a:t>What </a:t>
            </a:r>
            <a:r>
              <a:rPr lang="en-IN" sz="1300" b="1" baseline="0" dirty="0" smtClean="0">
                <a:solidFill>
                  <a:srgbClr val="088217"/>
                </a:solidFill>
              </a:rPr>
              <a:t>do</a:t>
            </a:r>
            <a:r>
              <a:rPr lang="en-IN" sz="1300" b="1" dirty="0" smtClean="0">
                <a:solidFill>
                  <a:srgbClr val="088217"/>
                </a:solidFill>
              </a:rPr>
              <a:t> the participants learn?</a:t>
            </a:r>
          </a:p>
          <a:p>
            <a:pPr marL="800100" lvl="1" indent="-342900" algn="just">
              <a:spcBef>
                <a:spcPct val="20000"/>
              </a:spcBef>
              <a:buFont typeface="Arial" pitchFamily="34" charset="0"/>
              <a:buChar char="•"/>
            </a:pPr>
            <a:r>
              <a:rPr lang="en-IN" sz="1300" dirty="0" smtClean="0">
                <a:solidFill>
                  <a:srgbClr val="FF0000"/>
                </a:solidFill>
              </a:rPr>
              <a:t>Participants </a:t>
            </a:r>
            <a:r>
              <a:rPr lang="en-IN" sz="1300" dirty="0" smtClean="0">
                <a:solidFill>
                  <a:srgbClr val="FF0000"/>
                </a:solidFill>
              </a:rPr>
              <a:t>learn </a:t>
            </a:r>
            <a:r>
              <a:rPr lang="en-IN" sz="1300" dirty="0" smtClean="0">
                <a:solidFill>
                  <a:srgbClr val="FF0000"/>
                </a:solidFill>
              </a:rPr>
              <a:t>to execute </a:t>
            </a:r>
            <a:r>
              <a:rPr lang="en-IN" sz="1300" dirty="0" smtClean="0">
                <a:solidFill>
                  <a:srgbClr val="FF0000"/>
                </a:solidFill>
              </a:rPr>
              <a:t>the </a:t>
            </a:r>
            <a:r>
              <a:rPr lang="en-IN" sz="1300" dirty="0" smtClean="0">
                <a:solidFill>
                  <a:srgbClr val="FF0000"/>
                </a:solidFill>
              </a:rPr>
              <a:t>plan and course of action to achieve the desired result.</a:t>
            </a:r>
          </a:p>
          <a:p>
            <a:pPr marL="800100" lvl="1" indent="-342900" algn="just">
              <a:spcBef>
                <a:spcPct val="20000"/>
              </a:spcBef>
              <a:buFont typeface="Arial" pitchFamily="34" charset="0"/>
              <a:buChar char="•"/>
            </a:pPr>
            <a:r>
              <a:rPr lang="en-IN" sz="1300" dirty="0" smtClean="0">
                <a:solidFill>
                  <a:srgbClr val="FF0000"/>
                </a:solidFill>
              </a:rPr>
              <a:t>Utilizing the available resources for desired communication.</a:t>
            </a:r>
          </a:p>
          <a:p>
            <a:pPr marL="800100" lvl="1" indent="-342900" algn="just">
              <a:spcBef>
                <a:spcPct val="20000"/>
              </a:spcBef>
              <a:buFont typeface="Arial" pitchFamily="34" charset="0"/>
              <a:buChar char="•"/>
            </a:pPr>
            <a:r>
              <a:rPr lang="en-IN" sz="1300" dirty="0" smtClean="0">
                <a:solidFill>
                  <a:srgbClr val="FF0000"/>
                </a:solidFill>
              </a:rPr>
              <a:t>Leadership where team leaders understand individual strengths before allocating specific tasks (Right person for the right job).</a:t>
            </a:r>
          </a:p>
          <a:p>
            <a:pPr marL="800100" lvl="1" indent="-342900" algn="just">
              <a:spcBef>
                <a:spcPct val="20000"/>
              </a:spcBef>
              <a:buFont typeface="Arial" pitchFamily="34" charset="0"/>
              <a:buChar char="•"/>
            </a:pPr>
            <a:r>
              <a:rPr lang="en-IN" sz="1300" dirty="0" smtClean="0">
                <a:solidFill>
                  <a:srgbClr val="FF0000"/>
                </a:solidFill>
              </a:rPr>
              <a:t>Key learning points: Clear communication and </a:t>
            </a:r>
            <a:r>
              <a:rPr lang="en-IN" sz="1300" dirty="0" smtClean="0">
                <a:solidFill>
                  <a:srgbClr val="FF0000"/>
                </a:solidFill>
              </a:rPr>
              <a:t>t</a:t>
            </a:r>
            <a:r>
              <a:rPr lang="en-IN" sz="1300" dirty="0" smtClean="0">
                <a:solidFill>
                  <a:srgbClr val="FF0000"/>
                </a:solidFill>
              </a:rPr>
              <a:t>ask allocation preceded with precision in planning.</a:t>
            </a:r>
            <a:endParaRPr lang="en-IN" sz="1300" dirty="0" smtClean="0">
              <a:solidFill>
                <a:srgbClr val="FF0000"/>
              </a:solidFill>
            </a:endParaRPr>
          </a:p>
          <a:p>
            <a:pPr marL="342900" indent="-342900" algn="just">
              <a:spcBef>
                <a:spcPct val="20000"/>
              </a:spcBef>
            </a:pPr>
            <a:r>
              <a:rPr lang="en-IN" sz="1300" b="1" dirty="0" smtClean="0">
                <a:solidFill>
                  <a:srgbClr val="088217"/>
                </a:solidFill>
              </a:rPr>
              <a:t>Size </a:t>
            </a:r>
            <a:r>
              <a:rPr lang="en-IN" sz="1300" b="1" dirty="0" smtClean="0">
                <a:solidFill>
                  <a:srgbClr val="088217"/>
                </a:solidFill>
              </a:rPr>
              <a:t>of the participants: </a:t>
            </a:r>
            <a:r>
              <a:rPr lang="en-IN" sz="1300" dirty="0" smtClean="0"/>
              <a:t>Maximum – 30</a:t>
            </a:r>
          </a:p>
          <a:p>
            <a:pPr marL="342900" indent="-342900" algn="just">
              <a:spcBef>
                <a:spcPct val="20000"/>
              </a:spcBef>
            </a:pPr>
            <a:r>
              <a:rPr lang="en-IN" sz="1300" b="1" dirty="0" smtClean="0">
                <a:solidFill>
                  <a:srgbClr val="088217"/>
                </a:solidFill>
              </a:rPr>
              <a:t>Program Duration: </a:t>
            </a:r>
            <a:r>
              <a:rPr lang="en-IN" sz="1300" dirty="0" smtClean="0"/>
              <a:t>Half day (4 – 5 Hours</a:t>
            </a:r>
            <a:r>
              <a:rPr lang="en-IN" sz="1300" dirty="0" smtClean="0"/>
              <a:t>)</a:t>
            </a:r>
            <a:endParaRPr lang="en-IN" sz="1300" dirty="0" smtClean="0"/>
          </a:p>
        </p:txBody>
      </p:sp>
      <p:pic>
        <p:nvPicPr>
          <p:cNvPr id="15" name="Picture 14" descr="movie-magic-logo-jpg_w800_h600_fit.jpg"/>
          <p:cNvPicPr>
            <a:picLocks noChangeAspect="1"/>
          </p:cNvPicPr>
          <p:nvPr/>
        </p:nvPicPr>
        <p:blipFill>
          <a:blip r:embed="rId4" cstate="print"/>
          <a:stretch>
            <a:fillRect/>
          </a:stretch>
        </p:blipFill>
        <p:spPr>
          <a:xfrm>
            <a:off x="609600" y="2895600"/>
            <a:ext cx="1461643" cy="1295400"/>
          </a:xfrm>
          <a:prstGeom prst="rect">
            <a:avLst/>
          </a:prstGeom>
        </p:spPr>
      </p:pic>
      <p:sp>
        <p:nvSpPr>
          <p:cNvPr id="17" name="TextBox 16"/>
          <p:cNvSpPr txBox="1"/>
          <p:nvPr/>
        </p:nvSpPr>
        <p:spPr>
          <a:xfrm>
            <a:off x="2286000" y="3352800"/>
            <a:ext cx="2362200" cy="523220"/>
          </a:xfrm>
          <a:prstGeom prst="rect">
            <a:avLst/>
          </a:prstGeom>
          <a:noFill/>
        </p:spPr>
        <p:txBody>
          <a:bodyPr wrap="square" rtlCol="0">
            <a:spAutoFit/>
          </a:bodyPr>
          <a:lstStyle/>
          <a:p>
            <a:pPr algn="ctr"/>
            <a:r>
              <a:rPr lang="en-US" sz="1400" b="1" i="1" dirty="0" smtClean="0">
                <a:solidFill>
                  <a:srgbClr val="088217"/>
                </a:solidFill>
              </a:rPr>
              <a:t>Failing to plan is planning to fail…</a:t>
            </a:r>
            <a:endParaRPr lang="en-US" sz="1400" b="1" i="1" dirty="0">
              <a:solidFill>
                <a:srgbClr val="088217"/>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imagesac.jpg"/>
          <p:cNvPicPr>
            <a:picLocks noChangeAspect="1"/>
          </p:cNvPicPr>
          <p:nvPr/>
        </p:nvPicPr>
        <p:blipFill>
          <a:blip r:embed="rId2"/>
          <a:stretch>
            <a:fillRect/>
          </a:stretch>
        </p:blipFill>
        <p:spPr>
          <a:xfrm>
            <a:off x="3657600" y="2895600"/>
            <a:ext cx="3057099" cy="1600200"/>
          </a:xfrm>
          <a:prstGeom prst="rect">
            <a:avLst/>
          </a:prstGeom>
        </p:spPr>
      </p:pic>
      <p:pic>
        <p:nvPicPr>
          <p:cNvPr id="4" name="Picture 3" descr="3afb0f96eccb92f11a556ac25b545461.jpg"/>
          <p:cNvPicPr>
            <a:picLocks noChangeAspect="1"/>
          </p:cNvPicPr>
          <p:nvPr/>
        </p:nvPicPr>
        <p:blipFill>
          <a:blip r:embed="rId3"/>
          <a:stretch>
            <a:fillRect/>
          </a:stretch>
        </p:blipFill>
        <p:spPr>
          <a:xfrm>
            <a:off x="0" y="0"/>
            <a:ext cx="6858000" cy="2857500"/>
          </a:xfrm>
          <a:prstGeom prst="rect">
            <a:avLst/>
          </a:prstGeom>
        </p:spPr>
      </p:pic>
      <p:sp>
        <p:nvSpPr>
          <p:cNvPr id="5" name="Title 1"/>
          <p:cNvSpPr>
            <a:spLocks noGrp="1"/>
          </p:cNvSpPr>
          <p:nvPr>
            <p:ph type="title"/>
          </p:nvPr>
        </p:nvSpPr>
        <p:spPr>
          <a:xfrm>
            <a:off x="0" y="0"/>
            <a:ext cx="3200400" cy="1143000"/>
          </a:xfrm>
        </p:spPr>
        <p:txBody>
          <a:bodyPr>
            <a:noAutofit/>
          </a:bodyPr>
          <a:lstStyle/>
          <a:p>
            <a:pPr algn="l"/>
            <a:r>
              <a:rPr lang="en-US" sz="6000" b="1" dirty="0" err="1" smtClean="0">
                <a:solidFill>
                  <a:srgbClr val="2DF345"/>
                </a:solidFill>
              </a:rPr>
              <a:t>Udaan</a:t>
            </a:r>
            <a:r>
              <a:rPr lang="en-US" sz="6000" b="1" dirty="0" smtClean="0">
                <a:solidFill>
                  <a:srgbClr val="2DF345"/>
                </a:solidFill>
              </a:rPr>
              <a:t>...</a:t>
            </a:r>
            <a:endParaRPr lang="en-US" sz="6000" b="1" dirty="0">
              <a:solidFill>
                <a:srgbClr val="2DF345"/>
              </a:solidFill>
            </a:endParaRPr>
          </a:p>
        </p:txBody>
      </p:sp>
      <p:sp>
        <p:nvSpPr>
          <p:cNvPr id="6" name="TextBox 5"/>
          <p:cNvSpPr txBox="1"/>
          <p:nvPr/>
        </p:nvSpPr>
        <p:spPr>
          <a:xfrm>
            <a:off x="0" y="953869"/>
            <a:ext cx="2286000" cy="923330"/>
          </a:xfrm>
          <a:prstGeom prst="rect">
            <a:avLst/>
          </a:prstGeom>
          <a:noFill/>
        </p:spPr>
        <p:txBody>
          <a:bodyPr wrap="square" rtlCol="0">
            <a:spAutoFit/>
          </a:bodyPr>
          <a:lstStyle/>
          <a:p>
            <a:r>
              <a:rPr lang="en-US" b="1" dirty="0" smtClean="0"/>
              <a:t>Experiential Programs for Corporates and Professionals</a:t>
            </a:r>
          </a:p>
        </p:txBody>
      </p:sp>
      <p:sp>
        <p:nvSpPr>
          <p:cNvPr id="7" name="TextBox 6"/>
          <p:cNvSpPr txBox="1"/>
          <p:nvPr/>
        </p:nvSpPr>
        <p:spPr>
          <a:xfrm>
            <a:off x="3124200" y="2450068"/>
            <a:ext cx="3733800" cy="369332"/>
          </a:xfrm>
          <a:prstGeom prst="rect">
            <a:avLst/>
          </a:prstGeom>
          <a:noFill/>
        </p:spPr>
        <p:txBody>
          <a:bodyPr wrap="square" rtlCol="0">
            <a:spAutoFit/>
          </a:bodyPr>
          <a:lstStyle/>
          <a:p>
            <a:r>
              <a:rPr lang="en-US" b="1" dirty="0" smtClean="0"/>
              <a:t>Corporate trainers and HR Advisors</a:t>
            </a:r>
          </a:p>
        </p:txBody>
      </p:sp>
      <p:sp>
        <p:nvSpPr>
          <p:cNvPr id="8" name="TextBox 7"/>
          <p:cNvSpPr txBox="1"/>
          <p:nvPr/>
        </p:nvSpPr>
        <p:spPr>
          <a:xfrm>
            <a:off x="4648200" y="1516797"/>
            <a:ext cx="2209800" cy="1015663"/>
          </a:xfrm>
          <a:prstGeom prst="rect">
            <a:avLst/>
          </a:prstGeom>
          <a:noFill/>
        </p:spPr>
        <p:txBody>
          <a:bodyPr wrap="square" rtlCol="0">
            <a:spAutoFit/>
          </a:bodyPr>
          <a:lstStyle/>
          <a:p>
            <a:r>
              <a:rPr lang="en-US" sz="3000" b="1" dirty="0" smtClean="0">
                <a:solidFill>
                  <a:srgbClr val="2DF345"/>
                </a:solidFill>
                <a:latin typeface="Bradley Hand ITC" pitchFamily="66" charset="0"/>
              </a:rPr>
              <a:t>People Live Consultants</a:t>
            </a:r>
          </a:p>
        </p:txBody>
      </p:sp>
      <p:sp>
        <p:nvSpPr>
          <p:cNvPr id="9" name="TextBox 8"/>
          <p:cNvSpPr txBox="1"/>
          <p:nvPr/>
        </p:nvSpPr>
        <p:spPr>
          <a:xfrm>
            <a:off x="6019800" y="1288197"/>
            <a:ext cx="457176" cy="369332"/>
          </a:xfrm>
          <a:prstGeom prst="rect">
            <a:avLst/>
          </a:prstGeom>
          <a:noFill/>
        </p:spPr>
        <p:txBody>
          <a:bodyPr wrap="none" rtlCol="0">
            <a:spAutoFit/>
          </a:bodyPr>
          <a:lstStyle/>
          <a:p>
            <a:r>
              <a:rPr lang="en-US" dirty="0" smtClean="0"/>
              <a:t>plc</a:t>
            </a:r>
            <a:endParaRPr lang="en-US" dirty="0"/>
          </a:p>
        </p:txBody>
      </p:sp>
      <p:sp>
        <p:nvSpPr>
          <p:cNvPr id="11" name="Content Placeholder 2"/>
          <p:cNvSpPr txBox="1">
            <a:spLocks/>
          </p:cNvSpPr>
          <p:nvPr/>
        </p:nvSpPr>
        <p:spPr>
          <a:xfrm>
            <a:off x="228600" y="4267200"/>
            <a:ext cx="6400800" cy="4876800"/>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kumimoji="0" lang="en-IN" sz="1300" b="1" i="0" u="none" strike="noStrike" kern="1200" cap="none" spc="0" normalizeH="0" baseline="0" noProof="0" dirty="0" smtClean="0">
                <a:ln>
                  <a:noFill/>
                </a:ln>
                <a:solidFill>
                  <a:srgbClr val="088217"/>
                </a:solidFill>
                <a:effectLst/>
                <a:uLnTx/>
                <a:uFillTx/>
                <a:latin typeface="+mn-lt"/>
                <a:ea typeface="+mn-ea"/>
                <a:cs typeface="+mn-cs"/>
              </a:rPr>
              <a:t>How does it work?</a:t>
            </a:r>
          </a:p>
          <a:p>
            <a:pPr marL="342900" indent="-342900" algn="just">
              <a:spcBef>
                <a:spcPct val="20000"/>
              </a:spcBef>
            </a:pPr>
            <a:r>
              <a:rPr lang="en-IN" sz="1300" dirty="0" smtClean="0"/>
              <a:t>	A situation is given to the participants where after the mid air crash, survivors and dead bodies are scattered all over a defined area and have to be retrieved within specified time </a:t>
            </a:r>
            <a:r>
              <a:rPr lang="en-IN" sz="1300" dirty="0" smtClean="0"/>
              <a:t>including important documents </a:t>
            </a:r>
            <a:r>
              <a:rPr lang="en-IN" sz="1300" dirty="0" smtClean="0"/>
              <a:t>and </a:t>
            </a:r>
            <a:r>
              <a:rPr lang="en-IN" sz="1300" dirty="0" smtClean="0"/>
              <a:t>“</a:t>
            </a:r>
            <a:r>
              <a:rPr lang="en-IN" sz="1300" dirty="0" smtClean="0"/>
              <a:t>black box” intact. Success in this challenge requires careful planning, precise execution and </a:t>
            </a:r>
            <a:r>
              <a:rPr lang="en-IN" sz="1300" dirty="0" smtClean="0"/>
              <a:t>deployment of right manpower to execute the given task. Communication and Team </a:t>
            </a:r>
            <a:r>
              <a:rPr lang="en-IN" sz="1300" dirty="0" smtClean="0"/>
              <a:t>work </a:t>
            </a:r>
            <a:r>
              <a:rPr lang="en-IN" sz="1300" dirty="0" smtClean="0"/>
              <a:t>is </a:t>
            </a:r>
            <a:r>
              <a:rPr lang="en-IN" sz="1300" dirty="0" smtClean="0"/>
              <a:t>the </a:t>
            </a:r>
            <a:r>
              <a:rPr lang="en-IN" sz="1300" dirty="0" smtClean="0"/>
              <a:t>key</a:t>
            </a:r>
            <a:r>
              <a:rPr lang="en-IN" sz="1300" dirty="0" smtClean="0"/>
              <a:t>.</a:t>
            </a:r>
            <a:endParaRPr lang="en-IN" sz="1300" dirty="0" smtClean="0"/>
          </a:p>
          <a:p>
            <a:pPr marL="342900" indent="-342900" algn="just">
              <a:spcBef>
                <a:spcPct val="20000"/>
              </a:spcBef>
            </a:pPr>
            <a:r>
              <a:rPr lang="en-IN" sz="1300" b="1" dirty="0" smtClean="0"/>
              <a:t>	In this full day program, the outcome is in the form of:</a:t>
            </a:r>
          </a:p>
          <a:p>
            <a:pPr marL="800100" lvl="1" indent="-342900" algn="just">
              <a:spcBef>
                <a:spcPct val="20000"/>
              </a:spcBef>
              <a:buFont typeface="Arial" pitchFamily="34" charset="0"/>
              <a:buChar char="•"/>
            </a:pPr>
            <a:r>
              <a:rPr lang="en-IN" sz="1300" dirty="0" smtClean="0"/>
              <a:t>Importance of planning and work allocation</a:t>
            </a:r>
          </a:p>
          <a:p>
            <a:pPr marL="800100" lvl="1" indent="-342900" algn="just">
              <a:spcBef>
                <a:spcPct val="20000"/>
              </a:spcBef>
              <a:buFont typeface="Arial" pitchFamily="34" charset="0"/>
              <a:buChar char="•"/>
            </a:pPr>
            <a:r>
              <a:rPr lang="en-IN" sz="1300" dirty="0" smtClean="0"/>
              <a:t>Improved </a:t>
            </a:r>
            <a:r>
              <a:rPr lang="en-IN" sz="1300" dirty="0" smtClean="0"/>
              <a:t>use of information </a:t>
            </a:r>
          </a:p>
          <a:p>
            <a:pPr marL="800100" lvl="1" indent="-342900" algn="just">
              <a:spcBef>
                <a:spcPct val="20000"/>
              </a:spcBef>
              <a:buFont typeface="Arial" pitchFamily="34" charset="0"/>
              <a:buChar char="•"/>
            </a:pPr>
            <a:r>
              <a:rPr lang="en-IN" sz="1300" dirty="0" smtClean="0"/>
              <a:t>Efficient use of resources</a:t>
            </a:r>
          </a:p>
          <a:p>
            <a:pPr marL="800100" lvl="1" indent="-342900" algn="just">
              <a:spcBef>
                <a:spcPct val="20000"/>
              </a:spcBef>
              <a:buFont typeface="Arial" pitchFamily="34" charset="0"/>
              <a:buChar char="•"/>
            </a:pPr>
            <a:r>
              <a:rPr lang="en-IN" sz="1300" dirty="0" smtClean="0"/>
              <a:t>Achieving </a:t>
            </a:r>
            <a:r>
              <a:rPr lang="en-IN" sz="1300" dirty="0" smtClean="0"/>
              <a:t>the desired results within timelines</a:t>
            </a:r>
          </a:p>
          <a:p>
            <a:pPr marL="342900" indent="-342900" algn="just">
              <a:spcBef>
                <a:spcPct val="20000"/>
              </a:spcBef>
            </a:pPr>
            <a:r>
              <a:rPr lang="en-IN" sz="1300" b="1" baseline="0" dirty="0" smtClean="0">
                <a:solidFill>
                  <a:srgbClr val="088217"/>
                </a:solidFill>
              </a:rPr>
              <a:t>What do</a:t>
            </a:r>
            <a:r>
              <a:rPr lang="en-IN" sz="1300" b="1" dirty="0" smtClean="0">
                <a:solidFill>
                  <a:srgbClr val="088217"/>
                </a:solidFill>
              </a:rPr>
              <a:t> the participants learn?</a:t>
            </a:r>
          </a:p>
          <a:p>
            <a:pPr marL="342900" indent="-342900" algn="just">
              <a:spcBef>
                <a:spcPct val="20000"/>
              </a:spcBef>
            </a:pPr>
            <a:r>
              <a:rPr lang="en-IN" sz="1300" dirty="0" smtClean="0"/>
              <a:t>	</a:t>
            </a:r>
            <a:r>
              <a:rPr lang="en-IN" sz="1300" b="1" dirty="0" smtClean="0"/>
              <a:t>Learning points of this exercise:</a:t>
            </a:r>
            <a:r>
              <a:rPr lang="en-IN" sz="1300" dirty="0" smtClean="0"/>
              <a:t> </a:t>
            </a:r>
            <a:endParaRPr lang="en-IN" sz="1300" dirty="0" smtClean="0"/>
          </a:p>
          <a:p>
            <a:pPr marL="800100" lvl="1" indent="-342900" algn="just">
              <a:spcBef>
                <a:spcPct val="20000"/>
              </a:spcBef>
              <a:buFont typeface="Arial" pitchFamily="34" charset="0"/>
              <a:buChar char="•"/>
            </a:pPr>
            <a:r>
              <a:rPr lang="en-IN" sz="1300" dirty="0" smtClean="0">
                <a:solidFill>
                  <a:srgbClr val="FF0000"/>
                </a:solidFill>
              </a:rPr>
              <a:t>Participants learn to ask questions till the task is clearly understood</a:t>
            </a:r>
          </a:p>
          <a:p>
            <a:pPr marL="800100" lvl="1" indent="-342900" algn="just">
              <a:spcBef>
                <a:spcPct val="20000"/>
              </a:spcBef>
              <a:buFont typeface="Arial" pitchFamily="34" charset="0"/>
              <a:buChar char="•"/>
            </a:pPr>
            <a:r>
              <a:rPr lang="en-IN" sz="1300" dirty="0" smtClean="0">
                <a:solidFill>
                  <a:srgbClr val="FF0000"/>
                </a:solidFill>
              </a:rPr>
              <a:t>Importance </a:t>
            </a:r>
            <a:r>
              <a:rPr lang="en-IN" sz="1300" dirty="0" smtClean="0">
                <a:solidFill>
                  <a:srgbClr val="FF0000"/>
                </a:solidFill>
              </a:rPr>
              <a:t>of planning </a:t>
            </a:r>
            <a:r>
              <a:rPr lang="en-IN" sz="1300" dirty="0" smtClean="0">
                <a:solidFill>
                  <a:srgbClr val="FF0000"/>
                </a:solidFill>
              </a:rPr>
              <a:t>(</a:t>
            </a:r>
            <a:r>
              <a:rPr lang="en-IN" sz="1300" dirty="0" smtClean="0">
                <a:solidFill>
                  <a:srgbClr val="FF0000"/>
                </a:solidFill>
              </a:rPr>
              <a:t>Option of plan B)</a:t>
            </a:r>
          </a:p>
          <a:p>
            <a:pPr marL="800100" lvl="1" indent="-342900" algn="just">
              <a:spcBef>
                <a:spcPct val="20000"/>
              </a:spcBef>
              <a:buFont typeface="Arial" pitchFamily="34" charset="0"/>
              <a:buChar char="•"/>
            </a:pPr>
            <a:r>
              <a:rPr lang="en-IN" sz="1300" dirty="0" smtClean="0">
                <a:solidFill>
                  <a:srgbClr val="FF0000"/>
                </a:solidFill>
              </a:rPr>
              <a:t>Clearly defining “who has to do what” by the team leader</a:t>
            </a:r>
          </a:p>
          <a:p>
            <a:pPr marL="800100" lvl="1" indent="-342900" algn="just">
              <a:spcBef>
                <a:spcPct val="20000"/>
              </a:spcBef>
              <a:buFont typeface="Arial" pitchFamily="34" charset="0"/>
              <a:buChar char="•"/>
            </a:pPr>
            <a:r>
              <a:rPr lang="en-IN" sz="1300" dirty="0" smtClean="0">
                <a:solidFill>
                  <a:srgbClr val="FF0000"/>
                </a:solidFill>
              </a:rPr>
              <a:t>Every team member should know their assigned roles</a:t>
            </a:r>
            <a:endParaRPr lang="en-IN" sz="1300" dirty="0" smtClean="0">
              <a:solidFill>
                <a:srgbClr val="FF0000"/>
              </a:solidFill>
            </a:endParaRPr>
          </a:p>
          <a:p>
            <a:pPr marL="800100" lvl="1" indent="-342900" algn="just">
              <a:spcBef>
                <a:spcPct val="20000"/>
              </a:spcBef>
              <a:buFont typeface="Arial" pitchFamily="34" charset="0"/>
              <a:buChar char="•"/>
            </a:pPr>
            <a:r>
              <a:rPr lang="en-IN" sz="1300" dirty="0" smtClean="0">
                <a:solidFill>
                  <a:srgbClr val="FF0000"/>
                </a:solidFill>
              </a:rPr>
              <a:t>Communication should never break down</a:t>
            </a:r>
            <a:endParaRPr lang="en-IN" sz="1300" b="1" dirty="0" smtClean="0">
              <a:solidFill>
                <a:srgbClr val="088217"/>
              </a:solidFill>
            </a:endParaRPr>
          </a:p>
          <a:p>
            <a:pPr marL="342900" indent="-342900" algn="just">
              <a:spcBef>
                <a:spcPct val="20000"/>
              </a:spcBef>
            </a:pPr>
            <a:r>
              <a:rPr lang="en-IN" sz="1300" b="1" dirty="0" smtClean="0">
                <a:solidFill>
                  <a:srgbClr val="088217"/>
                </a:solidFill>
              </a:rPr>
              <a:t>Size </a:t>
            </a:r>
            <a:r>
              <a:rPr lang="en-IN" sz="1300" b="1" dirty="0" smtClean="0">
                <a:solidFill>
                  <a:srgbClr val="088217"/>
                </a:solidFill>
              </a:rPr>
              <a:t>of the participants: </a:t>
            </a:r>
            <a:r>
              <a:rPr lang="en-IN" sz="1300" dirty="0" smtClean="0"/>
              <a:t>Maximum – 30</a:t>
            </a:r>
          </a:p>
          <a:p>
            <a:pPr marL="342900" indent="-342900" algn="just">
              <a:spcBef>
                <a:spcPct val="20000"/>
              </a:spcBef>
            </a:pPr>
            <a:r>
              <a:rPr lang="en-IN" sz="1300" b="1" dirty="0" smtClean="0">
                <a:solidFill>
                  <a:srgbClr val="088217"/>
                </a:solidFill>
              </a:rPr>
              <a:t>Program Duration: </a:t>
            </a:r>
            <a:r>
              <a:rPr lang="en-IN" sz="1300" dirty="0" smtClean="0"/>
              <a:t>One day (8 – 10 </a:t>
            </a:r>
            <a:r>
              <a:rPr lang="en-IN" sz="1300" dirty="0" smtClean="0"/>
              <a:t>Hours</a:t>
            </a:r>
            <a:r>
              <a:rPr lang="en-IN" sz="1300" dirty="0" smtClean="0"/>
              <a:t>)</a:t>
            </a:r>
            <a:endParaRPr lang="en-IN" sz="1300" dirty="0" smtClean="0"/>
          </a:p>
        </p:txBody>
      </p:sp>
      <p:sp>
        <p:nvSpPr>
          <p:cNvPr id="14" name="TextBox 13"/>
          <p:cNvSpPr txBox="1"/>
          <p:nvPr/>
        </p:nvSpPr>
        <p:spPr>
          <a:xfrm>
            <a:off x="609600" y="3667780"/>
            <a:ext cx="2362200" cy="523220"/>
          </a:xfrm>
          <a:prstGeom prst="rect">
            <a:avLst/>
          </a:prstGeom>
          <a:noFill/>
        </p:spPr>
        <p:txBody>
          <a:bodyPr wrap="square" rtlCol="0">
            <a:spAutoFit/>
          </a:bodyPr>
          <a:lstStyle/>
          <a:p>
            <a:pPr algn="ctr"/>
            <a:r>
              <a:rPr lang="en-US" sz="1400" i="1" dirty="0" smtClean="0">
                <a:solidFill>
                  <a:srgbClr val="088217"/>
                </a:solidFill>
              </a:rPr>
              <a:t>A goal without a plan is just a wish…</a:t>
            </a:r>
            <a:endParaRPr lang="en-US" sz="1400" i="1" dirty="0">
              <a:solidFill>
                <a:srgbClr val="088217"/>
              </a:solidFill>
            </a:endParaRPr>
          </a:p>
        </p:txBody>
      </p:sp>
      <p:sp>
        <p:nvSpPr>
          <p:cNvPr id="15" name="Content Placeholder 2"/>
          <p:cNvSpPr>
            <a:spLocks noGrp="1"/>
          </p:cNvSpPr>
          <p:nvPr>
            <p:ph idx="1"/>
          </p:nvPr>
        </p:nvSpPr>
        <p:spPr>
          <a:xfrm>
            <a:off x="762000" y="3048000"/>
            <a:ext cx="2133600" cy="533400"/>
          </a:xfrm>
        </p:spPr>
        <p:txBody>
          <a:bodyPr>
            <a:noAutofit/>
          </a:bodyPr>
          <a:lstStyle/>
          <a:p>
            <a:pPr algn="just">
              <a:buNone/>
            </a:pPr>
            <a:r>
              <a:rPr lang="en-US" sz="3000" b="1" dirty="0" smtClean="0">
                <a:solidFill>
                  <a:srgbClr val="088217"/>
                </a:solidFill>
                <a:latin typeface="Bradley Hand ITC" pitchFamily="66" charset="0"/>
              </a:rPr>
              <a:t>Air </a:t>
            </a:r>
            <a:r>
              <a:rPr lang="en-US" sz="3000" b="1" dirty="0" smtClean="0">
                <a:solidFill>
                  <a:srgbClr val="088217"/>
                </a:solidFill>
                <a:latin typeface="Bradley Hand ITC" pitchFamily="66" charset="0"/>
              </a:rPr>
              <a:t>Force 1</a:t>
            </a:r>
            <a:endParaRPr lang="en-US" sz="3000" b="1" dirty="0" smtClean="0">
              <a:solidFill>
                <a:srgbClr val="088217"/>
              </a:solidFill>
              <a:latin typeface="Bradley Hand ITC"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afb0f96eccb92f11a556ac25b545461.jpg"/>
          <p:cNvPicPr>
            <a:picLocks noChangeAspect="1"/>
          </p:cNvPicPr>
          <p:nvPr/>
        </p:nvPicPr>
        <p:blipFill>
          <a:blip r:embed="rId2"/>
          <a:stretch>
            <a:fillRect/>
          </a:stretch>
        </p:blipFill>
        <p:spPr>
          <a:xfrm>
            <a:off x="0" y="0"/>
            <a:ext cx="6858000" cy="2857500"/>
          </a:xfrm>
          <a:prstGeom prst="rect">
            <a:avLst/>
          </a:prstGeom>
        </p:spPr>
      </p:pic>
      <p:sp>
        <p:nvSpPr>
          <p:cNvPr id="5" name="Title 1"/>
          <p:cNvSpPr>
            <a:spLocks noGrp="1"/>
          </p:cNvSpPr>
          <p:nvPr>
            <p:ph type="title"/>
          </p:nvPr>
        </p:nvSpPr>
        <p:spPr>
          <a:xfrm>
            <a:off x="0" y="0"/>
            <a:ext cx="3200400" cy="1143000"/>
          </a:xfrm>
        </p:spPr>
        <p:txBody>
          <a:bodyPr>
            <a:noAutofit/>
          </a:bodyPr>
          <a:lstStyle/>
          <a:p>
            <a:pPr algn="l"/>
            <a:r>
              <a:rPr lang="en-US" sz="6000" b="1" dirty="0" err="1" smtClean="0">
                <a:solidFill>
                  <a:srgbClr val="2DF345"/>
                </a:solidFill>
              </a:rPr>
              <a:t>Udaan</a:t>
            </a:r>
            <a:r>
              <a:rPr lang="en-US" sz="6000" b="1" dirty="0" smtClean="0">
                <a:solidFill>
                  <a:srgbClr val="2DF345"/>
                </a:solidFill>
              </a:rPr>
              <a:t>...</a:t>
            </a:r>
            <a:endParaRPr lang="en-US" sz="6000" b="1" dirty="0">
              <a:solidFill>
                <a:srgbClr val="2DF345"/>
              </a:solidFill>
            </a:endParaRPr>
          </a:p>
        </p:txBody>
      </p:sp>
      <p:sp>
        <p:nvSpPr>
          <p:cNvPr id="6" name="Content Placeholder 2"/>
          <p:cNvSpPr>
            <a:spLocks noGrp="1"/>
          </p:cNvSpPr>
          <p:nvPr>
            <p:ph idx="1"/>
          </p:nvPr>
        </p:nvSpPr>
        <p:spPr>
          <a:xfrm>
            <a:off x="152400" y="2895600"/>
            <a:ext cx="2514600" cy="914400"/>
          </a:xfrm>
        </p:spPr>
        <p:txBody>
          <a:bodyPr>
            <a:noAutofit/>
          </a:bodyPr>
          <a:lstStyle/>
          <a:p>
            <a:pPr algn="just">
              <a:buNone/>
            </a:pPr>
            <a:r>
              <a:rPr lang="en-US" sz="3000" b="1" dirty="0" smtClean="0">
                <a:solidFill>
                  <a:srgbClr val="088217"/>
                </a:solidFill>
                <a:latin typeface="Bradley Hand ITC" pitchFamily="66" charset="0"/>
              </a:rPr>
              <a:t>Bridge on the River </a:t>
            </a:r>
            <a:r>
              <a:rPr lang="en-US" sz="3000" b="1" dirty="0" err="1" smtClean="0">
                <a:solidFill>
                  <a:srgbClr val="088217"/>
                </a:solidFill>
                <a:latin typeface="Bradley Hand ITC" pitchFamily="66" charset="0"/>
              </a:rPr>
              <a:t>Kwai</a:t>
            </a:r>
            <a:endParaRPr lang="en-US" sz="3000" b="1" dirty="0" smtClean="0">
              <a:solidFill>
                <a:srgbClr val="088217"/>
              </a:solidFill>
              <a:latin typeface="Bradley Hand ITC" pitchFamily="66" charset="0"/>
            </a:endParaRPr>
          </a:p>
        </p:txBody>
      </p:sp>
      <p:sp>
        <p:nvSpPr>
          <p:cNvPr id="8" name="TextBox 7"/>
          <p:cNvSpPr txBox="1"/>
          <p:nvPr/>
        </p:nvSpPr>
        <p:spPr>
          <a:xfrm>
            <a:off x="0" y="953869"/>
            <a:ext cx="2286000" cy="923330"/>
          </a:xfrm>
          <a:prstGeom prst="rect">
            <a:avLst/>
          </a:prstGeom>
          <a:noFill/>
        </p:spPr>
        <p:txBody>
          <a:bodyPr wrap="square" rtlCol="0">
            <a:spAutoFit/>
          </a:bodyPr>
          <a:lstStyle/>
          <a:p>
            <a:r>
              <a:rPr lang="en-US" b="1" dirty="0" smtClean="0"/>
              <a:t>Experiential Programs for Corporates and Professionals</a:t>
            </a:r>
          </a:p>
        </p:txBody>
      </p:sp>
      <p:sp>
        <p:nvSpPr>
          <p:cNvPr id="9" name="TextBox 8"/>
          <p:cNvSpPr txBox="1"/>
          <p:nvPr/>
        </p:nvSpPr>
        <p:spPr>
          <a:xfrm>
            <a:off x="3124200" y="2450068"/>
            <a:ext cx="3733800" cy="369332"/>
          </a:xfrm>
          <a:prstGeom prst="rect">
            <a:avLst/>
          </a:prstGeom>
          <a:noFill/>
        </p:spPr>
        <p:txBody>
          <a:bodyPr wrap="square" rtlCol="0">
            <a:spAutoFit/>
          </a:bodyPr>
          <a:lstStyle/>
          <a:p>
            <a:r>
              <a:rPr lang="en-US" b="1" dirty="0" smtClean="0"/>
              <a:t>Corporate trainers and HR Advisors</a:t>
            </a:r>
          </a:p>
        </p:txBody>
      </p:sp>
      <p:sp>
        <p:nvSpPr>
          <p:cNvPr id="10" name="TextBox 9"/>
          <p:cNvSpPr txBox="1"/>
          <p:nvPr/>
        </p:nvSpPr>
        <p:spPr>
          <a:xfrm>
            <a:off x="4648200" y="1516797"/>
            <a:ext cx="2209800" cy="1015663"/>
          </a:xfrm>
          <a:prstGeom prst="rect">
            <a:avLst/>
          </a:prstGeom>
          <a:noFill/>
        </p:spPr>
        <p:txBody>
          <a:bodyPr wrap="square" rtlCol="0">
            <a:spAutoFit/>
          </a:bodyPr>
          <a:lstStyle/>
          <a:p>
            <a:r>
              <a:rPr lang="en-US" sz="3000" b="1" dirty="0" smtClean="0">
                <a:solidFill>
                  <a:srgbClr val="2DF345"/>
                </a:solidFill>
                <a:latin typeface="Bradley Hand ITC" pitchFamily="66" charset="0"/>
              </a:rPr>
              <a:t>People Live Consultants</a:t>
            </a:r>
          </a:p>
        </p:txBody>
      </p:sp>
      <p:sp>
        <p:nvSpPr>
          <p:cNvPr id="11" name="TextBox 10"/>
          <p:cNvSpPr txBox="1"/>
          <p:nvPr/>
        </p:nvSpPr>
        <p:spPr>
          <a:xfrm>
            <a:off x="6019800" y="1288197"/>
            <a:ext cx="457176" cy="369332"/>
          </a:xfrm>
          <a:prstGeom prst="rect">
            <a:avLst/>
          </a:prstGeom>
          <a:noFill/>
        </p:spPr>
        <p:txBody>
          <a:bodyPr wrap="none" rtlCol="0">
            <a:spAutoFit/>
          </a:bodyPr>
          <a:lstStyle/>
          <a:p>
            <a:r>
              <a:rPr lang="en-US" dirty="0" smtClean="0"/>
              <a:t>plc</a:t>
            </a:r>
            <a:endParaRPr lang="en-US" dirty="0"/>
          </a:p>
        </p:txBody>
      </p:sp>
      <p:pic>
        <p:nvPicPr>
          <p:cNvPr id="19" name="Picture 18" descr="images.jpg"/>
          <p:cNvPicPr>
            <a:picLocks noChangeAspect="1"/>
          </p:cNvPicPr>
          <p:nvPr/>
        </p:nvPicPr>
        <p:blipFill>
          <a:blip r:embed="rId3"/>
          <a:stretch>
            <a:fillRect/>
          </a:stretch>
        </p:blipFill>
        <p:spPr>
          <a:xfrm>
            <a:off x="2895600" y="2971801"/>
            <a:ext cx="3810000" cy="1600199"/>
          </a:xfrm>
          <a:prstGeom prst="rect">
            <a:avLst/>
          </a:prstGeom>
        </p:spPr>
      </p:pic>
      <p:sp>
        <p:nvSpPr>
          <p:cNvPr id="22" name="Content Placeholder 2"/>
          <p:cNvSpPr txBox="1">
            <a:spLocks/>
          </p:cNvSpPr>
          <p:nvPr/>
        </p:nvSpPr>
        <p:spPr>
          <a:xfrm>
            <a:off x="228600" y="4343400"/>
            <a:ext cx="6400800" cy="4648200"/>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kumimoji="0" lang="en-IN" sz="1300" b="1" i="0" u="none" strike="noStrike" kern="1200" cap="none" spc="0" normalizeH="0" baseline="0" noProof="0" dirty="0" smtClean="0">
                <a:ln>
                  <a:noFill/>
                </a:ln>
                <a:solidFill>
                  <a:srgbClr val="088217"/>
                </a:solidFill>
                <a:effectLst/>
                <a:uLnTx/>
                <a:uFillTx/>
                <a:latin typeface="+mn-lt"/>
                <a:ea typeface="+mn-ea"/>
                <a:cs typeface="+mn-cs"/>
              </a:rPr>
              <a:t>How does it work?</a:t>
            </a:r>
          </a:p>
          <a:p>
            <a:pPr marL="342900" indent="-342900" algn="just">
              <a:spcBef>
                <a:spcPct val="20000"/>
              </a:spcBef>
            </a:pPr>
            <a:r>
              <a:rPr lang="en-IN" sz="1300" dirty="0" smtClean="0"/>
              <a:t>	Participants must build a bridge on the river </a:t>
            </a:r>
            <a:r>
              <a:rPr lang="en-IN" sz="1300" dirty="0" err="1" smtClean="0"/>
              <a:t>Kwai</a:t>
            </a:r>
            <a:r>
              <a:rPr lang="en-IN" sz="1300" dirty="0" smtClean="0"/>
              <a:t> which is suffering from tourist </a:t>
            </a:r>
            <a:r>
              <a:rPr lang="en-IN" sz="1300" dirty="0" smtClean="0"/>
              <a:t>inflow from boats and yachts, </a:t>
            </a:r>
            <a:r>
              <a:rPr lang="en-IN" sz="1300" dirty="0" smtClean="0"/>
              <a:t>eager to observe the marine wildlife in the area. To keep the area </a:t>
            </a:r>
            <a:r>
              <a:rPr lang="en-IN" sz="1300" dirty="0" smtClean="0"/>
              <a:t>safe from noise and fuel pollution, </a:t>
            </a:r>
            <a:r>
              <a:rPr lang="en-IN" sz="1300" dirty="0" smtClean="0"/>
              <a:t>participants in small teams have to build separate sections of the bridge and ultimately join their sections together to deliver the final product. Besides the other exercises, this is the last exercise of the program to achieve the following outcomes:</a:t>
            </a:r>
          </a:p>
          <a:p>
            <a:pPr marL="800100" lvl="1" indent="-342900" algn="just">
              <a:spcBef>
                <a:spcPct val="20000"/>
              </a:spcBef>
              <a:buFont typeface="Arial" pitchFamily="34" charset="0"/>
              <a:buChar char="•"/>
            </a:pPr>
            <a:r>
              <a:rPr kumimoji="0" lang="en-IN" sz="1300" b="0" i="0" u="none" strike="noStrike" kern="1200" cap="none" spc="0" normalizeH="0" baseline="0" noProof="0" dirty="0" smtClean="0">
                <a:ln>
                  <a:noFill/>
                </a:ln>
                <a:solidFill>
                  <a:schemeClr val="tx1"/>
                </a:solidFill>
                <a:effectLst/>
                <a:uLnTx/>
                <a:uFillTx/>
                <a:latin typeface="+mn-lt"/>
                <a:ea typeface="+mn-ea"/>
                <a:cs typeface="+mn-cs"/>
              </a:rPr>
              <a:t>Emphasis on team work as part of small teams and </a:t>
            </a:r>
            <a:r>
              <a:rPr kumimoji="0" lang="en-IN" sz="1300" b="0" i="0" u="none" strike="noStrike" kern="1200" cap="none" spc="0" normalizeH="0" baseline="0" noProof="0" dirty="0" smtClean="0">
                <a:ln>
                  <a:noFill/>
                </a:ln>
                <a:solidFill>
                  <a:schemeClr val="tx1"/>
                </a:solidFill>
                <a:effectLst/>
                <a:uLnTx/>
                <a:uFillTx/>
                <a:latin typeface="+mn-lt"/>
                <a:ea typeface="+mn-ea"/>
                <a:cs typeface="+mn-cs"/>
              </a:rPr>
              <a:t>larger groups.</a:t>
            </a:r>
            <a:endParaRPr kumimoji="0" lang="en-IN" sz="1300" b="0" i="0" u="none" strike="noStrike" kern="1200" cap="none" spc="0" normalizeH="0" baseline="0" noProof="0" dirty="0" smtClean="0">
              <a:ln>
                <a:noFill/>
              </a:ln>
              <a:solidFill>
                <a:schemeClr val="tx1"/>
              </a:solidFill>
              <a:effectLst/>
              <a:uLnTx/>
              <a:uFillTx/>
              <a:latin typeface="+mn-lt"/>
              <a:ea typeface="+mn-ea"/>
              <a:cs typeface="+mn-cs"/>
            </a:endParaRPr>
          </a:p>
          <a:p>
            <a:pPr marL="800100" lvl="1" indent="-342900" algn="just">
              <a:spcBef>
                <a:spcPct val="20000"/>
              </a:spcBef>
              <a:buFont typeface="Arial" pitchFamily="34" charset="0"/>
              <a:buChar char="•"/>
            </a:pPr>
            <a:r>
              <a:rPr lang="en-IN" sz="1300" dirty="0" smtClean="0"/>
              <a:t>Hands on focus on collaboration</a:t>
            </a:r>
            <a:r>
              <a:rPr lang="en-IN" sz="1300" dirty="0" smtClean="0"/>
              <a:t>.</a:t>
            </a:r>
          </a:p>
          <a:p>
            <a:pPr marL="800100" lvl="1" indent="-342900" algn="just">
              <a:spcBef>
                <a:spcPct val="20000"/>
              </a:spcBef>
              <a:buFont typeface="Arial" pitchFamily="34" charset="0"/>
              <a:buChar char="•"/>
            </a:pPr>
            <a:r>
              <a:rPr lang="en-IN" sz="1300" dirty="0" smtClean="0"/>
              <a:t>Focus on planning and resource allocation.</a:t>
            </a:r>
            <a:endParaRPr lang="en-IN" sz="1300" dirty="0" smtClean="0"/>
          </a:p>
          <a:p>
            <a:pPr marL="800100" lvl="1" indent="-342900" algn="just">
              <a:spcBef>
                <a:spcPct val="20000"/>
              </a:spcBef>
              <a:buFont typeface="Arial" pitchFamily="34" charset="0"/>
              <a:buChar char="•"/>
            </a:pPr>
            <a:r>
              <a:rPr lang="en-IN" sz="1300" dirty="0" smtClean="0"/>
              <a:t>Improved communication effectiveness. </a:t>
            </a:r>
          </a:p>
          <a:p>
            <a:pPr marL="800100" lvl="1" indent="-342900" algn="just">
              <a:spcBef>
                <a:spcPct val="20000"/>
              </a:spcBef>
              <a:buFont typeface="Arial" pitchFamily="34" charset="0"/>
              <a:buChar char="•"/>
            </a:pPr>
            <a:r>
              <a:rPr kumimoji="0" lang="en-IN" sz="1300" b="0" i="0" u="none" strike="noStrike" kern="1200" cap="none" spc="0" normalizeH="0" baseline="0" noProof="0" dirty="0" smtClean="0">
                <a:ln>
                  <a:noFill/>
                </a:ln>
                <a:solidFill>
                  <a:schemeClr val="tx1"/>
                </a:solidFill>
                <a:effectLst/>
                <a:uLnTx/>
                <a:uFillTx/>
                <a:latin typeface="+mn-lt"/>
                <a:ea typeface="+mn-ea"/>
                <a:cs typeface="+mn-cs"/>
              </a:rPr>
              <a:t>Greater alignment between </a:t>
            </a:r>
            <a:r>
              <a:rPr kumimoji="0" lang="en-IN" sz="1300" b="0" i="0" u="none" strike="noStrike" kern="1200" cap="none" spc="0" normalizeH="0" baseline="0" noProof="0" dirty="0" smtClean="0">
                <a:ln>
                  <a:noFill/>
                </a:ln>
                <a:solidFill>
                  <a:schemeClr val="tx1"/>
                </a:solidFill>
                <a:effectLst/>
                <a:uLnTx/>
                <a:uFillTx/>
                <a:latin typeface="+mn-lt"/>
                <a:ea typeface="+mn-ea"/>
                <a:cs typeface="+mn-cs"/>
              </a:rPr>
              <a:t>different teams</a:t>
            </a:r>
            <a:r>
              <a:rPr kumimoji="0" lang="en-IN" sz="1300" b="0" i="0" u="none" strike="noStrike" kern="1200" cap="none" spc="0" normalizeH="0" noProof="0" dirty="0" smtClean="0">
                <a:ln>
                  <a:noFill/>
                </a:ln>
                <a:solidFill>
                  <a:schemeClr val="tx1"/>
                </a:solidFill>
                <a:effectLst/>
                <a:uLnTx/>
                <a:uFillTx/>
                <a:latin typeface="+mn-lt"/>
                <a:ea typeface="+mn-ea"/>
                <a:cs typeface="+mn-cs"/>
              </a:rPr>
              <a:t> to achieve a common objective</a:t>
            </a:r>
            <a:r>
              <a:rPr lang="en-IN" sz="1300" dirty="0" smtClean="0"/>
              <a:t>.</a:t>
            </a:r>
            <a:endParaRPr kumimoji="0" lang="en-IN" sz="1300" b="0" i="0" u="none" strike="noStrike" kern="1200" cap="none" spc="0" normalizeH="0" noProof="0" dirty="0" smtClean="0">
              <a:ln>
                <a:noFill/>
              </a:ln>
              <a:solidFill>
                <a:schemeClr val="tx1"/>
              </a:solidFill>
              <a:effectLst/>
              <a:uLnTx/>
              <a:uFillTx/>
              <a:latin typeface="+mn-lt"/>
              <a:ea typeface="+mn-ea"/>
              <a:cs typeface="+mn-cs"/>
            </a:endParaRPr>
          </a:p>
          <a:p>
            <a:pPr marL="342900" indent="-342900" algn="just">
              <a:spcBef>
                <a:spcPct val="20000"/>
              </a:spcBef>
            </a:pPr>
            <a:r>
              <a:rPr lang="en-IN" sz="1300" b="1" baseline="0" dirty="0" smtClean="0">
                <a:solidFill>
                  <a:srgbClr val="088217"/>
                </a:solidFill>
              </a:rPr>
              <a:t>What do</a:t>
            </a:r>
            <a:r>
              <a:rPr lang="en-IN" sz="1300" b="1" dirty="0" smtClean="0">
                <a:solidFill>
                  <a:srgbClr val="088217"/>
                </a:solidFill>
              </a:rPr>
              <a:t> the participants learn</a:t>
            </a:r>
            <a:r>
              <a:rPr lang="en-IN" sz="1300" b="1" dirty="0" smtClean="0">
                <a:solidFill>
                  <a:srgbClr val="088217"/>
                </a:solidFill>
              </a:rPr>
              <a:t>?</a:t>
            </a:r>
            <a:endParaRPr lang="en-IN" sz="1300" dirty="0" smtClean="0">
              <a:solidFill>
                <a:srgbClr val="FF0000"/>
              </a:solidFill>
            </a:endParaRPr>
          </a:p>
          <a:p>
            <a:pPr marL="800100" lvl="1" indent="-342900" algn="just">
              <a:spcBef>
                <a:spcPct val="20000"/>
              </a:spcBef>
              <a:buFont typeface="Arial" pitchFamily="34" charset="0"/>
              <a:buChar char="•"/>
            </a:pPr>
            <a:r>
              <a:rPr lang="en-IN" sz="1300" dirty="0" smtClean="0">
                <a:solidFill>
                  <a:srgbClr val="FF0000"/>
                </a:solidFill>
              </a:rPr>
              <a:t>E</a:t>
            </a:r>
            <a:r>
              <a:rPr lang="en-IN" sz="1300" dirty="0" smtClean="0">
                <a:solidFill>
                  <a:srgbClr val="FF0000"/>
                </a:solidFill>
              </a:rPr>
              <a:t>xtend </a:t>
            </a:r>
            <a:r>
              <a:rPr lang="en-IN" sz="1300" dirty="0" smtClean="0">
                <a:solidFill>
                  <a:srgbClr val="FF0000"/>
                </a:solidFill>
              </a:rPr>
              <a:t>their planning </a:t>
            </a:r>
            <a:r>
              <a:rPr lang="en-IN" sz="1300" dirty="0" smtClean="0">
                <a:solidFill>
                  <a:srgbClr val="FF0000"/>
                </a:solidFill>
              </a:rPr>
              <a:t>horizon </a:t>
            </a:r>
          </a:p>
          <a:p>
            <a:pPr marL="800100" lvl="1" indent="-342900" algn="just">
              <a:spcBef>
                <a:spcPct val="20000"/>
              </a:spcBef>
              <a:buFont typeface="Arial" pitchFamily="34" charset="0"/>
              <a:buChar char="•"/>
            </a:pPr>
            <a:r>
              <a:rPr lang="en-IN" sz="1300" dirty="0" smtClean="0">
                <a:solidFill>
                  <a:srgbClr val="FF0000"/>
                </a:solidFill>
              </a:rPr>
              <a:t>C</a:t>
            </a:r>
            <a:r>
              <a:rPr lang="en-IN" sz="1300" dirty="0" smtClean="0">
                <a:solidFill>
                  <a:srgbClr val="FF0000"/>
                </a:solidFill>
              </a:rPr>
              <a:t>hange tactics</a:t>
            </a:r>
          </a:p>
          <a:p>
            <a:pPr marL="800100" lvl="1" indent="-342900" algn="just">
              <a:spcBef>
                <a:spcPct val="20000"/>
              </a:spcBef>
              <a:buFont typeface="Arial" pitchFamily="34" charset="0"/>
              <a:buChar char="•"/>
            </a:pPr>
            <a:r>
              <a:rPr lang="en-IN" sz="1300" dirty="0" smtClean="0">
                <a:solidFill>
                  <a:srgbClr val="FF0000"/>
                </a:solidFill>
              </a:rPr>
              <a:t>U</a:t>
            </a:r>
            <a:r>
              <a:rPr lang="en-IN" sz="1300" dirty="0" smtClean="0">
                <a:solidFill>
                  <a:srgbClr val="FF0000"/>
                </a:solidFill>
              </a:rPr>
              <a:t>nderstand </a:t>
            </a:r>
            <a:r>
              <a:rPr lang="en-IN" sz="1300" dirty="0" smtClean="0">
                <a:solidFill>
                  <a:srgbClr val="FF0000"/>
                </a:solidFill>
              </a:rPr>
              <a:t>the </a:t>
            </a:r>
            <a:r>
              <a:rPr lang="en-IN" sz="1300" dirty="0" smtClean="0">
                <a:solidFill>
                  <a:srgbClr val="FF0000"/>
                </a:solidFill>
              </a:rPr>
              <a:t>importance of </a:t>
            </a:r>
            <a:r>
              <a:rPr lang="en-IN" sz="1300" dirty="0" smtClean="0">
                <a:solidFill>
                  <a:srgbClr val="FF0000"/>
                </a:solidFill>
              </a:rPr>
              <a:t>resources crucial to </a:t>
            </a:r>
            <a:r>
              <a:rPr lang="en-IN" sz="1300" dirty="0" smtClean="0">
                <a:solidFill>
                  <a:srgbClr val="FF0000"/>
                </a:solidFill>
              </a:rPr>
              <a:t>success</a:t>
            </a:r>
          </a:p>
          <a:p>
            <a:pPr marL="800100" lvl="1" indent="-342900" algn="just">
              <a:spcBef>
                <a:spcPct val="20000"/>
              </a:spcBef>
              <a:buFont typeface="Arial" pitchFamily="34" charset="0"/>
              <a:buChar char="•"/>
            </a:pPr>
            <a:r>
              <a:rPr lang="en-IN" sz="1300" dirty="0" smtClean="0">
                <a:solidFill>
                  <a:srgbClr val="FF0000"/>
                </a:solidFill>
              </a:rPr>
              <a:t>O</a:t>
            </a:r>
            <a:r>
              <a:rPr lang="en-IN" sz="1300" dirty="0" smtClean="0">
                <a:solidFill>
                  <a:srgbClr val="FF0000"/>
                </a:solidFill>
              </a:rPr>
              <a:t>vercome </a:t>
            </a:r>
            <a:r>
              <a:rPr lang="en-IN" sz="1300" dirty="0" smtClean="0">
                <a:solidFill>
                  <a:srgbClr val="FF0000"/>
                </a:solidFill>
              </a:rPr>
              <a:t>obstacles by reviewing, stopping, re-focussing and moving </a:t>
            </a:r>
            <a:r>
              <a:rPr lang="en-IN" sz="1300" dirty="0" smtClean="0">
                <a:solidFill>
                  <a:srgbClr val="FF0000"/>
                </a:solidFill>
              </a:rPr>
              <a:t>forward</a:t>
            </a:r>
            <a:endParaRPr lang="en-IN" sz="1300" dirty="0" smtClean="0">
              <a:solidFill>
                <a:srgbClr val="FF0000"/>
              </a:solidFill>
            </a:endParaRPr>
          </a:p>
          <a:p>
            <a:pPr marL="342900" indent="-342900" algn="just">
              <a:spcBef>
                <a:spcPct val="20000"/>
              </a:spcBef>
            </a:pPr>
            <a:r>
              <a:rPr lang="en-IN" sz="1300" b="1" dirty="0" smtClean="0">
                <a:solidFill>
                  <a:srgbClr val="088217"/>
                </a:solidFill>
              </a:rPr>
              <a:t>Key Learnings: </a:t>
            </a:r>
            <a:r>
              <a:rPr lang="en-IN" sz="1300" dirty="0" smtClean="0"/>
              <a:t>Careful planning and precision in execution</a:t>
            </a:r>
          </a:p>
          <a:p>
            <a:pPr marL="342900" indent="-342900" algn="just">
              <a:spcBef>
                <a:spcPct val="20000"/>
              </a:spcBef>
            </a:pPr>
            <a:r>
              <a:rPr lang="en-IN" sz="1300" b="1" dirty="0" smtClean="0">
                <a:solidFill>
                  <a:srgbClr val="088217"/>
                </a:solidFill>
              </a:rPr>
              <a:t>Size </a:t>
            </a:r>
            <a:r>
              <a:rPr lang="en-IN" sz="1300" b="1" dirty="0" smtClean="0">
                <a:solidFill>
                  <a:srgbClr val="088217"/>
                </a:solidFill>
              </a:rPr>
              <a:t>of the participants: </a:t>
            </a:r>
            <a:r>
              <a:rPr lang="en-IN" sz="1300" dirty="0" smtClean="0"/>
              <a:t>Maximum – </a:t>
            </a:r>
            <a:r>
              <a:rPr lang="en-IN" sz="1300" dirty="0" smtClean="0"/>
              <a:t>30</a:t>
            </a:r>
          </a:p>
          <a:p>
            <a:pPr marL="342900" indent="-342900" algn="just">
              <a:spcBef>
                <a:spcPct val="20000"/>
              </a:spcBef>
            </a:pPr>
            <a:r>
              <a:rPr lang="en-IN" sz="1300" b="1" dirty="0" smtClean="0">
                <a:solidFill>
                  <a:srgbClr val="088217"/>
                </a:solidFill>
              </a:rPr>
              <a:t>Program Duration: </a:t>
            </a:r>
            <a:r>
              <a:rPr lang="en-IN" sz="1300" dirty="0" smtClean="0"/>
              <a:t>One </a:t>
            </a:r>
            <a:r>
              <a:rPr lang="en-IN" sz="1300" dirty="0" smtClean="0"/>
              <a:t>and a half day (12 – 14 Hours)</a:t>
            </a:r>
            <a:endParaRPr lang="en-IN" sz="1300" dirty="0" smtClean="0"/>
          </a:p>
        </p:txBody>
      </p:sp>
      <p:sp>
        <p:nvSpPr>
          <p:cNvPr id="23" name="TextBox 22"/>
          <p:cNvSpPr txBox="1"/>
          <p:nvPr/>
        </p:nvSpPr>
        <p:spPr>
          <a:xfrm>
            <a:off x="228600" y="3810000"/>
            <a:ext cx="2362200" cy="523220"/>
          </a:xfrm>
          <a:prstGeom prst="rect">
            <a:avLst/>
          </a:prstGeom>
          <a:noFill/>
        </p:spPr>
        <p:txBody>
          <a:bodyPr wrap="square" rtlCol="0">
            <a:spAutoFit/>
          </a:bodyPr>
          <a:lstStyle/>
          <a:p>
            <a:pPr algn="ctr"/>
            <a:r>
              <a:rPr lang="en-US" sz="1400" i="1" dirty="0" smtClean="0"/>
              <a:t>Achieve big things through team collaboration…</a:t>
            </a:r>
            <a:endParaRPr lang="en-US" sz="1400"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3afb0f96eccb92f11a556ac25b545461.jpg"/>
          <p:cNvPicPr>
            <a:picLocks noChangeAspect="1"/>
          </p:cNvPicPr>
          <p:nvPr/>
        </p:nvPicPr>
        <p:blipFill>
          <a:blip r:embed="rId2"/>
          <a:stretch>
            <a:fillRect/>
          </a:stretch>
        </p:blipFill>
        <p:spPr>
          <a:xfrm>
            <a:off x="0" y="0"/>
            <a:ext cx="6858000" cy="2857500"/>
          </a:xfrm>
          <a:prstGeom prst="rect">
            <a:avLst/>
          </a:prstGeom>
        </p:spPr>
      </p:pic>
      <p:sp>
        <p:nvSpPr>
          <p:cNvPr id="6" name="Title 1"/>
          <p:cNvSpPr>
            <a:spLocks noGrp="1"/>
          </p:cNvSpPr>
          <p:nvPr>
            <p:ph type="title"/>
          </p:nvPr>
        </p:nvSpPr>
        <p:spPr>
          <a:xfrm>
            <a:off x="0" y="0"/>
            <a:ext cx="3200400" cy="1143000"/>
          </a:xfrm>
        </p:spPr>
        <p:txBody>
          <a:bodyPr>
            <a:noAutofit/>
          </a:bodyPr>
          <a:lstStyle/>
          <a:p>
            <a:pPr algn="l"/>
            <a:r>
              <a:rPr lang="en-US" sz="6000" b="1" dirty="0" err="1" smtClean="0">
                <a:solidFill>
                  <a:srgbClr val="2DF345"/>
                </a:solidFill>
              </a:rPr>
              <a:t>Udaan</a:t>
            </a:r>
            <a:r>
              <a:rPr lang="en-US" sz="6000" b="1" dirty="0" smtClean="0">
                <a:solidFill>
                  <a:srgbClr val="2DF345"/>
                </a:solidFill>
              </a:rPr>
              <a:t>...</a:t>
            </a:r>
            <a:endParaRPr lang="en-US" sz="6000" b="1" dirty="0">
              <a:solidFill>
                <a:srgbClr val="2DF345"/>
              </a:solidFill>
            </a:endParaRPr>
          </a:p>
        </p:txBody>
      </p:sp>
      <p:sp>
        <p:nvSpPr>
          <p:cNvPr id="7" name="TextBox 6"/>
          <p:cNvSpPr txBox="1"/>
          <p:nvPr/>
        </p:nvSpPr>
        <p:spPr>
          <a:xfrm>
            <a:off x="0" y="953869"/>
            <a:ext cx="2286000" cy="923330"/>
          </a:xfrm>
          <a:prstGeom prst="rect">
            <a:avLst/>
          </a:prstGeom>
          <a:noFill/>
        </p:spPr>
        <p:txBody>
          <a:bodyPr wrap="square" rtlCol="0">
            <a:spAutoFit/>
          </a:bodyPr>
          <a:lstStyle/>
          <a:p>
            <a:r>
              <a:rPr lang="en-US" b="1" dirty="0" smtClean="0"/>
              <a:t>Experiential Programs for Corporates and Professionals</a:t>
            </a:r>
          </a:p>
        </p:txBody>
      </p:sp>
      <p:sp>
        <p:nvSpPr>
          <p:cNvPr id="8" name="TextBox 7"/>
          <p:cNvSpPr txBox="1"/>
          <p:nvPr/>
        </p:nvSpPr>
        <p:spPr>
          <a:xfrm>
            <a:off x="3124200" y="2450068"/>
            <a:ext cx="3733800" cy="369332"/>
          </a:xfrm>
          <a:prstGeom prst="rect">
            <a:avLst/>
          </a:prstGeom>
          <a:noFill/>
        </p:spPr>
        <p:txBody>
          <a:bodyPr wrap="square" rtlCol="0">
            <a:spAutoFit/>
          </a:bodyPr>
          <a:lstStyle/>
          <a:p>
            <a:r>
              <a:rPr lang="en-US" b="1" dirty="0" smtClean="0"/>
              <a:t>Corporate trainers and HR Advisors</a:t>
            </a:r>
          </a:p>
        </p:txBody>
      </p:sp>
      <p:sp>
        <p:nvSpPr>
          <p:cNvPr id="9" name="TextBox 8"/>
          <p:cNvSpPr txBox="1"/>
          <p:nvPr/>
        </p:nvSpPr>
        <p:spPr>
          <a:xfrm>
            <a:off x="4648200" y="1516797"/>
            <a:ext cx="2209800" cy="1015663"/>
          </a:xfrm>
          <a:prstGeom prst="rect">
            <a:avLst/>
          </a:prstGeom>
          <a:noFill/>
        </p:spPr>
        <p:txBody>
          <a:bodyPr wrap="square" rtlCol="0">
            <a:spAutoFit/>
          </a:bodyPr>
          <a:lstStyle/>
          <a:p>
            <a:r>
              <a:rPr lang="en-US" sz="3000" b="1" dirty="0" smtClean="0">
                <a:solidFill>
                  <a:srgbClr val="2DF345"/>
                </a:solidFill>
                <a:latin typeface="Bradley Hand ITC" pitchFamily="66" charset="0"/>
              </a:rPr>
              <a:t>People Live Consultants</a:t>
            </a:r>
          </a:p>
        </p:txBody>
      </p:sp>
      <p:sp>
        <p:nvSpPr>
          <p:cNvPr id="10" name="TextBox 9"/>
          <p:cNvSpPr txBox="1"/>
          <p:nvPr/>
        </p:nvSpPr>
        <p:spPr>
          <a:xfrm>
            <a:off x="6019800" y="1288197"/>
            <a:ext cx="457176" cy="369332"/>
          </a:xfrm>
          <a:prstGeom prst="rect">
            <a:avLst/>
          </a:prstGeom>
          <a:noFill/>
        </p:spPr>
        <p:txBody>
          <a:bodyPr wrap="none" rtlCol="0">
            <a:spAutoFit/>
          </a:bodyPr>
          <a:lstStyle/>
          <a:p>
            <a:r>
              <a:rPr lang="en-US" dirty="0" smtClean="0"/>
              <a:t>plc</a:t>
            </a:r>
            <a:endParaRPr lang="en-US" dirty="0"/>
          </a:p>
        </p:txBody>
      </p:sp>
      <p:sp>
        <p:nvSpPr>
          <p:cNvPr id="12" name="Content Placeholder 2"/>
          <p:cNvSpPr txBox="1">
            <a:spLocks/>
          </p:cNvSpPr>
          <p:nvPr/>
        </p:nvSpPr>
        <p:spPr>
          <a:xfrm>
            <a:off x="228600" y="3352800"/>
            <a:ext cx="6400800" cy="5562600"/>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ct val="20000"/>
              </a:spcBef>
              <a:spcAft>
                <a:spcPts val="0"/>
              </a:spcAft>
              <a:buClrTx/>
              <a:buSzTx/>
              <a:tabLst/>
              <a:defRPr/>
            </a:pPr>
            <a:r>
              <a:rPr kumimoji="0" lang="en-IN" sz="1300" b="1" i="0" u="none" strike="noStrike" kern="1200" cap="none" spc="0" normalizeH="0" baseline="0" noProof="0" dirty="0" smtClean="0">
                <a:ln>
                  <a:noFill/>
                </a:ln>
                <a:solidFill>
                  <a:srgbClr val="088217"/>
                </a:solidFill>
                <a:effectLst/>
                <a:uLnTx/>
                <a:uFillTx/>
                <a:latin typeface="+mn-lt"/>
                <a:ea typeface="+mn-ea"/>
                <a:cs typeface="+mn-cs"/>
              </a:rPr>
              <a:t>How does it work?</a:t>
            </a:r>
          </a:p>
          <a:p>
            <a:pPr marL="800100" lvl="1" indent="-342900" algn="just">
              <a:spcBef>
                <a:spcPct val="20000"/>
              </a:spcBef>
              <a:buFont typeface="Arial" pitchFamily="34" charset="0"/>
              <a:buChar char="•"/>
              <a:defRPr/>
            </a:pPr>
            <a:r>
              <a:rPr lang="en-US" sz="1300" dirty="0" smtClean="0"/>
              <a:t>Z KITBAG is an army framework or strategy on planning and execution of any military campaign in a war situation.</a:t>
            </a:r>
          </a:p>
          <a:p>
            <a:pPr marL="800100" lvl="1" indent="-342900" algn="just">
              <a:spcBef>
                <a:spcPct val="20000"/>
              </a:spcBef>
              <a:buFont typeface="Arial" pitchFamily="34" charset="0"/>
              <a:buChar char="•"/>
              <a:defRPr/>
            </a:pPr>
            <a:r>
              <a:rPr lang="en-US" sz="1300" dirty="0" smtClean="0"/>
              <a:t>This framework has a parallel to competitive and ruthless corporate dog-eats-dog world. </a:t>
            </a:r>
          </a:p>
          <a:p>
            <a:pPr marL="800100" lvl="1" indent="-342900" algn="just">
              <a:spcBef>
                <a:spcPct val="20000"/>
              </a:spcBef>
              <a:buFont typeface="Arial" pitchFamily="34" charset="0"/>
              <a:buChar char="•"/>
              <a:defRPr/>
            </a:pPr>
            <a:r>
              <a:rPr lang="en-IN" sz="1300" dirty="0" smtClean="0"/>
              <a:t>Z KITBAG is a 2 day comprehensive outdoor workshop which is </a:t>
            </a:r>
            <a:r>
              <a:rPr lang="en-IN" sz="1300" dirty="0" smtClean="0"/>
              <a:t>an all inclusive program. In this challenging program stretching to two days, the participants experience </a:t>
            </a:r>
            <a:r>
              <a:rPr lang="en-IN" sz="1300" dirty="0" smtClean="0"/>
              <a:t>the importance of planning, execution, </a:t>
            </a:r>
            <a:r>
              <a:rPr lang="en-IN" sz="1300" dirty="0" smtClean="0"/>
              <a:t>teamwork and collaboration, out </a:t>
            </a:r>
            <a:r>
              <a:rPr lang="en-IN" sz="1300" dirty="0" smtClean="0"/>
              <a:t>of box thinking </a:t>
            </a:r>
            <a:r>
              <a:rPr lang="en-IN" sz="1300" dirty="0" smtClean="0"/>
              <a:t>and finally leadership to </a:t>
            </a:r>
            <a:r>
              <a:rPr lang="en-IN" sz="1300" dirty="0" smtClean="0"/>
              <a:t>achieve the objective.</a:t>
            </a:r>
          </a:p>
          <a:p>
            <a:pPr marL="342900" indent="-342900" algn="just">
              <a:spcBef>
                <a:spcPct val="20000"/>
              </a:spcBef>
            </a:pPr>
            <a:r>
              <a:rPr lang="en-IN" sz="1300" b="1" baseline="0" dirty="0" smtClean="0">
                <a:solidFill>
                  <a:srgbClr val="088217"/>
                </a:solidFill>
              </a:rPr>
              <a:t>What do</a:t>
            </a:r>
            <a:r>
              <a:rPr lang="en-IN" sz="1300" b="1" dirty="0" smtClean="0">
                <a:solidFill>
                  <a:srgbClr val="088217"/>
                </a:solidFill>
              </a:rPr>
              <a:t> the participants learn?</a:t>
            </a:r>
          </a:p>
          <a:p>
            <a:pPr marL="800100" lvl="1" indent="-342900" algn="just">
              <a:spcBef>
                <a:spcPct val="20000"/>
              </a:spcBef>
              <a:buFont typeface="Arial" pitchFamily="34" charset="0"/>
              <a:buChar char="•"/>
            </a:pPr>
            <a:r>
              <a:rPr lang="en-IN" sz="1300" dirty="0" smtClean="0">
                <a:solidFill>
                  <a:srgbClr val="FF0000"/>
                </a:solidFill>
              </a:rPr>
              <a:t>Communication &amp; Planning is the key to execute any task.</a:t>
            </a:r>
          </a:p>
          <a:p>
            <a:pPr marL="800100" lvl="1" indent="-342900" algn="just">
              <a:spcBef>
                <a:spcPct val="20000"/>
              </a:spcBef>
              <a:buFont typeface="Arial" pitchFamily="34" charset="0"/>
              <a:buChar char="•"/>
            </a:pPr>
            <a:r>
              <a:rPr lang="en-IN" sz="1300" dirty="0" smtClean="0">
                <a:solidFill>
                  <a:srgbClr val="FF0000"/>
                </a:solidFill>
              </a:rPr>
              <a:t>If option A does not work, have a plan B in place.</a:t>
            </a:r>
          </a:p>
          <a:p>
            <a:pPr marL="800100" lvl="1" indent="-342900" algn="just">
              <a:spcBef>
                <a:spcPct val="20000"/>
              </a:spcBef>
              <a:buFont typeface="Arial" pitchFamily="34" charset="0"/>
              <a:buChar char="•"/>
            </a:pPr>
            <a:r>
              <a:rPr lang="en-IN" sz="1300" dirty="0" smtClean="0">
                <a:solidFill>
                  <a:srgbClr val="FF0000"/>
                </a:solidFill>
              </a:rPr>
              <a:t>Allocation of resources within given constraints.</a:t>
            </a:r>
          </a:p>
          <a:p>
            <a:pPr marL="800100" lvl="1" indent="-342900" algn="just">
              <a:spcBef>
                <a:spcPct val="20000"/>
              </a:spcBef>
              <a:buFont typeface="Arial" pitchFamily="34" charset="0"/>
              <a:buChar char="•"/>
            </a:pPr>
            <a:r>
              <a:rPr lang="en-IN" sz="1300" dirty="0" smtClean="0">
                <a:solidFill>
                  <a:srgbClr val="FF0000"/>
                </a:solidFill>
              </a:rPr>
              <a:t>Identify the right people for the job.</a:t>
            </a:r>
          </a:p>
          <a:p>
            <a:pPr marL="800100" lvl="1" indent="-342900" algn="just">
              <a:spcBef>
                <a:spcPct val="20000"/>
              </a:spcBef>
              <a:buFont typeface="Arial" pitchFamily="34" charset="0"/>
              <a:buChar char="•"/>
            </a:pPr>
            <a:r>
              <a:rPr lang="en-IN" sz="1300" dirty="0" smtClean="0">
                <a:solidFill>
                  <a:srgbClr val="FF0000"/>
                </a:solidFill>
              </a:rPr>
              <a:t>Ask questions till you have the clarity of the task.</a:t>
            </a:r>
          </a:p>
          <a:p>
            <a:pPr marL="800100" lvl="1" indent="-342900" algn="just">
              <a:spcBef>
                <a:spcPct val="20000"/>
              </a:spcBef>
              <a:buFont typeface="Arial" pitchFamily="34" charset="0"/>
              <a:buChar char="•"/>
            </a:pPr>
            <a:r>
              <a:rPr lang="en-IN" sz="1300" dirty="0" smtClean="0">
                <a:solidFill>
                  <a:srgbClr val="FF0000"/>
                </a:solidFill>
              </a:rPr>
              <a:t>Review, retract, reorganize, but don’t give up.</a:t>
            </a:r>
          </a:p>
          <a:p>
            <a:pPr marL="800100" lvl="1" indent="-342900" algn="just">
              <a:spcBef>
                <a:spcPct val="20000"/>
              </a:spcBef>
              <a:buFont typeface="Arial" pitchFamily="34" charset="0"/>
              <a:buChar char="•"/>
            </a:pPr>
            <a:r>
              <a:rPr lang="en-IN" sz="1300" dirty="0" smtClean="0">
                <a:solidFill>
                  <a:srgbClr val="FF0000"/>
                </a:solidFill>
              </a:rPr>
              <a:t>Respect dissenting voice.</a:t>
            </a:r>
          </a:p>
          <a:p>
            <a:pPr marL="800100" lvl="1" indent="-342900" algn="just">
              <a:spcBef>
                <a:spcPct val="20000"/>
              </a:spcBef>
              <a:buFont typeface="Arial" pitchFamily="34" charset="0"/>
              <a:buChar char="•"/>
            </a:pPr>
            <a:r>
              <a:rPr lang="en-IN" sz="1300" dirty="0" smtClean="0">
                <a:solidFill>
                  <a:srgbClr val="FF0000"/>
                </a:solidFill>
              </a:rPr>
              <a:t>Involve everybody in the team and give everyone a task </a:t>
            </a:r>
            <a:r>
              <a:rPr lang="en-IN" sz="1300" dirty="0" smtClean="0">
                <a:solidFill>
                  <a:srgbClr val="FF0000"/>
                </a:solidFill>
              </a:rPr>
              <a:t>so that everyone is constructively engaged (An idle mind is a destructive mind). </a:t>
            </a:r>
            <a:endParaRPr lang="en-IN" sz="1300" dirty="0" smtClean="0">
              <a:solidFill>
                <a:srgbClr val="FF0000"/>
              </a:solidFill>
            </a:endParaRPr>
          </a:p>
          <a:p>
            <a:pPr marL="800100" lvl="1" indent="-342900" algn="just">
              <a:spcBef>
                <a:spcPct val="20000"/>
              </a:spcBef>
              <a:buFont typeface="Arial" pitchFamily="34" charset="0"/>
              <a:buChar char="•"/>
            </a:pPr>
            <a:r>
              <a:rPr lang="en-IN" sz="1300" dirty="0" smtClean="0">
                <a:solidFill>
                  <a:srgbClr val="FF0000"/>
                </a:solidFill>
              </a:rPr>
              <a:t>If required, think out of the box and innovate.</a:t>
            </a:r>
          </a:p>
          <a:p>
            <a:pPr marL="800100" lvl="1" indent="-342900" algn="just">
              <a:spcBef>
                <a:spcPct val="20000"/>
              </a:spcBef>
              <a:buFont typeface="Arial" pitchFamily="34" charset="0"/>
              <a:buChar char="•"/>
            </a:pPr>
            <a:r>
              <a:rPr lang="en-IN" sz="1300" dirty="0" smtClean="0">
                <a:solidFill>
                  <a:srgbClr val="FF0000"/>
                </a:solidFill>
              </a:rPr>
              <a:t>Finally, leadership is all about influence, not authority.</a:t>
            </a:r>
          </a:p>
          <a:p>
            <a:pPr marL="342900" indent="-342900" algn="just">
              <a:spcBef>
                <a:spcPct val="20000"/>
              </a:spcBef>
            </a:pPr>
            <a:endParaRPr lang="en-IN" sz="1300" b="1" dirty="0" smtClean="0">
              <a:solidFill>
                <a:srgbClr val="088217"/>
              </a:solidFill>
            </a:endParaRPr>
          </a:p>
          <a:p>
            <a:pPr marL="342900" indent="-342900" algn="just">
              <a:spcBef>
                <a:spcPct val="20000"/>
              </a:spcBef>
            </a:pPr>
            <a:r>
              <a:rPr lang="en-IN" sz="1300" b="1" dirty="0" smtClean="0">
                <a:solidFill>
                  <a:srgbClr val="088217"/>
                </a:solidFill>
              </a:rPr>
              <a:t>Size </a:t>
            </a:r>
            <a:r>
              <a:rPr lang="en-IN" sz="1300" b="1" dirty="0" smtClean="0">
                <a:solidFill>
                  <a:srgbClr val="088217"/>
                </a:solidFill>
              </a:rPr>
              <a:t>of the participants: </a:t>
            </a:r>
            <a:r>
              <a:rPr lang="en-IN" sz="1300" dirty="0" smtClean="0"/>
              <a:t>Maximum – </a:t>
            </a:r>
            <a:r>
              <a:rPr lang="en-IN" sz="1300" dirty="0" smtClean="0"/>
              <a:t>4</a:t>
            </a:r>
            <a:r>
              <a:rPr lang="en-IN" sz="1300" dirty="0" smtClean="0"/>
              <a:t>0 </a:t>
            </a:r>
          </a:p>
          <a:p>
            <a:pPr marL="342900" indent="-342900" algn="just">
              <a:spcBef>
                <a:spcPct val="20000"/>
              </a:spcBef>
            </a:pPr>
            <a:r>
              <a:rPr lang="en-IN" sz="1300" b="1" dirty="0" smtClean="0">
                <a:solidFill>
                  <a:srgbClr val="088217"/>
                </a:solidFill>
              </a:rPr>
              <a:t>Program </a:t>
            </a:r>
            <a:r>
              <a:rPr lang="en-IN" sz="1300" b="1" dirty="0" smtClean="0">
                <a:solidFill>
                  <a:srgbClr val="088217"/>
                </a:solidFill>
              </a:rPr>
              <a:t>Duration: </a:t>
            </a:r>
            <a:r>
              <a:rPr lang="en-IN" sz="1300" dirty="0" smtClean="0"/>
              <a:t>Two days outdoor / indoor (16 </a:t>
            </a:r>
            <a:r>
              <a:rPr lang="en-IN" sz="1300" dirty="0" smtClean="0"/>
              <a:t>– </a:t>
            </a:r>
            <a:r>
              <a:rPr lang="en-IN" sz="1300" dirty="0" smtClean="0"/>
              <a:t>18 </a:t>
            </a:r>
            <a:r>
              <a:rPr lang="en-IN" sz="1300" dirty="0" smtClean="0"/>
              <a:t>Hours)</a:t>
            </a:r>
          </a:p>
          <a:p>
            <a:pPr marL="342900" indent="-342900" algn="just">
              <a:spcBef>
                <a:spcPct val="20000"/>
              </a:spcBef>
            </a:pPr>
            <a:endParaRPr lang="en-IN" sz="1300" dirty="0" smtClean="0"/>
          </a:p>
        </p:txBody>
      </p:sp>
      <p:sp>
        <p:nvSpPr>
          <p:cNvPr id="14" name="Content Placeholder 2"/>
          <p:cNvSpPr>
            <a:spLocks noGrp="1"/>
          </p:cNvSpPr>
          <p:nvPr>
            <p:ph idx="1"/>
          </p:nvPr>
        </p:nvSpPr>
        <p:spPr>
          <a:xfrm>
            <a:off x="228600" y="2895600"/>
            <a:ext cx="2133600" cy="533400"/>
          </a:xfrm>
        </p:spPr>
        <p:txBody>
          <a:bodyPr>
            <a:noAutofit/>
          </a:bodyPr>
          <a:lstStyle/>
          <a:p>
            <a:pPr>
              <a:buNone/>
            </a:pPr>
            <a:r>
              <a:rPr lang="en-US" sz="3000" b="1" dirty="0" smtClean="0">
                <a:solidFill>
                  <a:srgbClr val="088217"/>
                </a:solidFill>
                <a:latin typeface="Bradley Hand ITC" pitchFamily="66" charset="0"/>
              </a:rPr>
              <a:t>Z KITBAG</a:t>
            </a:r>
          </a:p>
        </p:txBody>
      </p:sp>
      <p:pic>
        <p:nvPicPr>
          <p:cNvPr id="13" name="Picture 12" descr="Teesar Backpack 100L Olive.jpg"/>
          <p:cNvPicPr>
            <a:picLocks noChangeAspect="1"/>
          </p:cNvPicPr>
          <p:nvPr/>
        </p:nvPicPr>
        <p:blipFill>
          <a:blip r:embed="rId3" cstate="print">
            <a:duotone>
              <a:prstClr val="black"/>
              <a:schemeClr val="accent3">
                <a:tint val="45000"/>
                <a:satMod val="400000"/>
              </a:schemeClr>
            </a:duotone>
          </a:blip>
          <a:stretch>
            <a:fillRect/>
          </a:stretch>
        </p:blipFill>
        <p:spPr>
          <a:xfrm>
            <a:off x="5257800" y="5445791"/>
            <a:ext cx="1222821" cy="1640809"/>
          </a:xfrm>
          <a:prstGeom prst="rect">
            <a:avLst/>
          </a:prstGeom>
          <a:ln w="127000">
            <a:solidFill>
              <a:schemeClr val="accent3">
                <a:lumMod val="50000"/>
              </a:schemeClr>
            </a:solidFill>
          </a:ln>
        </p:spPr>
      </p:pic>
      <p:sp>
        <p:nvSpPr>
          <p:cNvPr id="15" name="TextBox 14"/>
          <p:cNvSpPr txBox="1"/>
          <p:nvPr/>
        </p:nvSpPr>
        <p:spPr>
          <a:xfrm>
            <a:off x="5562600" y="5715000"/>
            <a:ext cx="685800" cy="923330"/>
          </a:xfrm>
          <a:prstGeom prst="rect">
            <a:avLst/>
          </a:prstGeom>
          <a:noFill/>
        </p:spPr>
        <p:txBody>
          <a:bodyPr vert="horz" wrap="square" rtlCol="0">
            <a:spAutoFit/>
          </a:bodyPr>
          <a:lstStyle/>
          <a:p>
            <a:pPr algn="ctr"/>
            <a:r>
              <a:rPr lang="en-US" sz="2600" b="1" dirty="0" smtClean="0">
                <a:solidFill>
                  <a:srgbClr val="FF0000"/>
                </a:solidFill>
                <a:latin typeface="Bookman Old Style" pitchFamily="18" charset="0"/>
              </a:rPr>
              <a:t>Z</a:t>
            </a:r>
          </a:p>
          <a:p>
            <a:pPr algn="ctr"/>
            <a:r>
              <a:rPr lang="en-US" sz="1400" b="1" dirty="0" smtClean="0">
                <a:solidFill>
                  <a:srgbClr val="FF0000"/>
                </a:solidFill>
                <a:latin typeface="Bookman Old Style" pitchFamily="18" charset="0"/>
              </a:rPr>
              <a:t>KIT</a:t>
            </a:r>
          </a:p>
          <a:p>
            <a:pPr algn="ctr"/>
            <a:r>
              <a:rPr lang="en-US" sz="1400" b="1" dirty="0" smtClean="0">
                <a:solidFill>
                  <a:srgbClr val="FF0000"/>
                </a:solidFill>
                <a:latin typeface="Bookman Old Style" pitchFamily="18" charset="0"/>
              </a:rPr>
              <a:t>BAG</a:t>
            </a:r>
            <a:endParaRPr lang="en-US" sz="1400" b="1" dirty="0">
              <a:solidFill>
                <a:srgbClr val="FF0000"/>
              </a:solidFill>
              <a:latin typeface="Bookman Old Style"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1163</TotalTime>
  <Words>811</Words>
  <Application>Microsoft Office PowerPoint</Application>
  <PresentationFormat>On-screen Show (4:3)</PresentationFormat>
  <Paragraphs>188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Udaan...</vt:lpstr>
      <vt:lpstr>Udaan...</vt:lpstr>
      <vt:lpstr>Udaan...</vt:lpstr>
      <vt:lpstr>Udaan...</vt:lpstr>
      <vt:lpstr>Udaan...</vt:lpstr>
      <vt:lpstr>Udaan...</vt:lpstr>
      <vt:lpstr>Udaan...</vt:lpstr>
      <vt:lpstr>Udaan...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UDAAN…</dc:title>
  <dc:creator>Admin</dc:creator>
  <cp:lastModifiedBy>Admin</cp:lastModifiedBy>
  <cp:revision>128</cp:revision>
  <dcterms:created xsi:type="dcterms:W3CDTF">2006-08-16T00:00:00Z</dcterms:created>
  <dcterms:modified xsi:type="dcterms:W3CDTF">2017-06-19T13:12:18Z</dcterms:modified>
</cp:coreProperties>
</file>